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300" r:id="rId4"/>
    <p:sldId id="297" r:id="rId5"/>
    <p:sldId id="328" r:id="rId6"/>
    <p:sldId id="259" r:id="rId7"/>
    <p:sldId id="305" r:id="rId8"/>
    <p:sldId id="298" r:id="rId9"/>
    <p:sldId id="261" r:id="rId10"/>
    <p:sldId id="304" r:id="rId11"/>
    <p:sldId id="306" r:id="rId12"/>
    <p:sldId id="302" r:id="rId13"/>
    <p:sldId id="264" r:id="rId14"/>
    <p:sldId id="294" r:id="rId15"/>
    <p:sldId id="265" r:id="rId16"/>
    <p:sldId id="338" r:id="rId17"/>
    <p:sldId id="339" r:id="rId18"/>
    <p:sldId id="336" r:id="rId19"/>
    <p:sldId id="282" r:id="rId20"/>
    <p:sldId id="295" r:id="rId21"/>
    <p:sldId id="266" r:id="rId22"/>
    <p:sldId id="337" r:id="rId23"/>
    <p:sldId id="307" r:id="rId24"/>
    <p:sldId id="299" r:id="rId25"/>
    <p:sldId id="329" r:id="rId26"/>
    <p:sldId id="330" r:id="rId27"/>
    <p:sldId id="268" r:id="rId28"/>
    <p:sldId id="269" r:id="rId29"/>
    <p:sldId id="317" r:id="rId30"/>
    <p:sldId id="284" r:id="rId31"/>
    <p:sldId id="332" r:id="rId32"/>
    <p:sldId id="333" r:id="rId33"/>
    <p:sldId id="325" r:id="rId34"/>
    <p:sldId id="322" r:id="rId35"/>
    <p:sldId id="309" r:id="rId36"/>
    <p:sldId id="310" r:id="rId37"/>
    <p:sldId id="334" r:id="rId38"/>
    <p:sldId id="312" r:id="rId39"/>
    <p:sldId id="313" r:id="rId40"/>
    <p:sldId id="326" r:id="rId41"/>
    <p:sldId id="335" r:id="rId42"/>
    <p:sldId id="275" r:id="rId43"/>
    <p:sldId id="276" r:id="rId44"/>
    <p:sldId id="273" r:id="rId45"/>
    <p:sldId id="340" r:id="rId46"/>
    <p:sldId id="321" r:id="rId47"/>
    <p:sldId id="314" r:id="rId48"/>
    <p:sldId id="331" r:id="rId49"/>
    <p:sldId id="286" r:id="rId50"/>
    <p:sldId id="315" r:id="rId51"/>
    <p:sldId id="316" r:id="rId52"/>
    <p:sldId id="319" r:id="rId53"/>
    <p:sldId id="341" r:id="rId54"/>
    <p:sldId id="320" r:id="rId55"/>
    <p:sldId id="342" r:id="rId56"/>
    <p:sldId id="324" r:id="rId57"/>
    <p:sldId id="327" r:id="rId58"/>
    <p:sldId id="289" r:id="rId59"/>
    <p:sldId id="323" r:id="rId60"/>
    <p:sldId id="283" r:id="rId61"/>
    <p:sldId id="291" r:id="rId62"/>
    <p:sldId id="301" r:id="rId63"/>
    <p:sldId id="258" r:id="rId64"/>
    <p:sldId id="290" r:id="rId65"/>
    <p:sldId id="274" r:id="rId66"/>
    <p:sldId id="308" r:id="rId67"/>
    <p:sldId id="31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8"/>
    <p:restoredTop sz="94582"/>
  </p:normalViewPr>
  <p:slideViewPr>
    <p:cSldViewPr snapToGrid="0" snapToObjects="1">
      <p:cViewPr varScale="1">
        <p:scale>
          <a:sx n="123" d="100"/>
          <a:sy n="123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0D739-C9FF-5E43-8877-476325E7B1A3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1DB89-6D1F-904E-97FB-008B563B0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57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</a:t>
            </a:r>
            <a:r>
              <a:rPr lang="en-US" baseline="0" dirty="0" smtClean="0"/>
              <a:t> thesis, we studied how we can collect location based data from vehicular users.</a:t>
            </a:r>
          </a:p>
          <a:p>
            <a:r>
              <a:rPr lang="en-US" baseline="0" dirty="0" smtClean="0"/>
              <a:t>Vehicles can communicate with each other.</a:t>
            </a:r>
          </a:p>
          <a:p>
            <a:r>
              <a:rPr lang="en-US" baseline="0" dirty="0" smtClean="0"/>
              <a:t>Transportation data has wealth of information, how can we do so in privacy preserved manner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1DB89-6D1F-904E-97FB-008B563B08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1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this, I need to tell you how vehicular</a:t>
            </a:r>
            <a:r>
              <a:rPr lang="en-US" baseline="0" dirty="0" smtClean="0"/>
              <a:t> communication happens.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1DB89-6D1F-904E-97FB-008B563B08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41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clipartxtras.com</a:t>
            </a:r>
            <a:r>
              <a:rPr lang="en-US" dirty="0" smtClean="0"/>
              <a:t>/download/c800bdd9db537a630f6ac1cd0e79edf3e753e0a8.html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1DB89-6D1F-904E-97FB-008B563B08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53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1DB89-6D1F-904E-97FB-008B563B08D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15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1DB89-6D1F-904E-97FB-008B563B08D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92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1DB89-6D1F-904E-97FB-008B563B08D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41DB89-6D1F-904E-97FB-008B563B08D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0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9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8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1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5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2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17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53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0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2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8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2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ECCE4-69D1-B045-BA3B-9C57CFA2A03B}" type="datetimeFigureOut">
              <a:rPr lang="en-US" smtClean="0"/>
              <a:t>5/7/18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72F09-AC85-CD4D-AA9A-11EEF6610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3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7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3371" y="34947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Privacy Enabled </a:t>
            </a:r>
            <a:r>
              <a:rPr lang="en-US" b="1" dirty="0" smtClean="0"/>
              <a:t>Noise-Free </a:t>
            </a:r>
            <a:r>
              <a:rPr lang="en-US" b="1" dirty="0" smtClean="0"/>
              <a:t>Data Collection </a:t>
            </a:r>
            <a:r>
              <a:rPr lang="en-US" b="1" dirty="0" smtClean="0"/>
              <a:t>In Vehicular </a:t>
            </a:r>
            <a:r>
              <a:rPr lang="en-US" b="1" dirty="0" smtClean="0"/>
              <a:t>Networks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2628" y="3602038"/>
            <a:ext cx="10145486" cy="2864076"/>
          </a:xfrm>
        </p:spPr>
        <p:txBody>
          <a:bodyPr>
            <a:normAutofit/>
          </a:bodyPr>
          <a:lstStyle/>
          <a:p>
            <a:r>
              <a:rPr lang="en-US" b="1" dirty="0" smtClean="0"/>
              <a:t>MS Thesis </a:t>
            </a:r>
            <a:r>
              <a:rPr lang="en-US" b="1" dirty="0" smtClean="0"/>
              <a:t>Defense</a:t>
            </a:r>
            <a:endParaRPr lang="en-US" b="1" dirty="0" smtClean="0"/>
          </a:p>
          <a:p>
            <a:r>
              <a:rPr lang="en-US" b="1" dirty="0" smtClean="0"/>
              <a:t>Anuj Dimri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065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2050" y="307975"/>
            <a:ext cx="2247900" cy="1325563"/>
          </a:xfrm>
        </p:spPr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141" y="163353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Adversary </a:t>
            </a:r>
            <a:r>
              <a:rPr lang="en-US" dirty="0" smtClean="0"/>
              <a:t>Model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Methodology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Adversary Attack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Defender</a:t>
            </a:r>
            <a:r>
              <a:rPr lang="en-US" dirty="0" smtClean="0"/>
              <a:t> Approach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Evaluation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2099" y="-79665"/>
            <a:ext cx="4662487" cy="1325563"/>
          </a:xfrm>
        </p:spPr>
        <p:txBody>
          <a:bodyPr/>
          <a:lstStyle/>
          <a:p>
            <a:r>
              <a:rPr lang="en-US" b="1" dirty="0" smtClean="0"/>
              <a:t>Adversary Model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19742" y="1106091"/>
                <a:ext cx="1188720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We assume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central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coordinator/server is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adversarial.</a:t>
                </a:r>
                <a:endParaRPr lang="en-US" sz="2800" b="1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Uploaded data format</a:t>
                </a:r>
                <a:r>
                  <a:rPr lang="en-US" sz="2800" dirty="0" smtClean="0"/>
                  <a:t>- </a:t>
                </a:r>
              </a:p>
              <a:p>
                <a:r>
                  <a:rPr lang="en-US" sz="2800" dirty="0" smtClean="0"/>
                  <a:t>		(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X,Y,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800" b="1" dirty="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𝒔𝒆𝒓𝒗𝒆𝒓</m:t>
                        </m:r>
                      </m:sub>
                    </m:sSub>
                  </m:oMath>
                </a14:m>
                <a:r>
                  <a:rPr lang="en-US" sz="2800" b="1" dirty="0" smtClean="0">
                    <a:solidFill>
                      <a:srgbClr val="FF0000"/>
                    </a:solidFill>
                  </a:rPr>
                  <a:t>,U, </a:t>
                </a:r>
                <a:r>
                  <a:rPr lang="en-US" sz="2800" dirty="0" smtClean="0"/>
                  <a:t>some measurements).</a:t>
                </a:r>
              </a:p>
              <a:p>
                <a:pPr marL="285750" indent="-285750">
                  <a:buFont typeface="Wingdings" charset="2"/>
                  <a:buChar char="Ø"/>
                </a:pPr>
                <a:endParaRPr lang="en-US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dirty="0" smtClean="0"/>
              </a:p>
              <a:p>
                <a:pPr marL="285750" indent="-285750">
                  <a:buFont typeface="Wingdings" charset="2"/>
                  <a:buChar char="Ø"/>
                </a:pP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42" y="1106091"/>
                <a:ext cx="11887200" cy="2646878"/>
              </a:xfrm>
              <a:prstGeom prst="rect">
                <a:avLst/>
              </a:prstGeom>
              <a:blipFill rotWithShape="0">
                <a:blip r:embed="rId2"/>
                <a:stretch>
                  <a:fillRect l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3916622" y="2838280"/>
            <a:ext cx="1828858" cy="1570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538546" y="2804273"/>
            <a:ext cx="1660544" cy="767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945405" y="2880360"/>
            <a:ext cx="1290035" cy="409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421008" y="2838280"/>
            <a:ext cx="1035091" cy="409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898" y="3290549"/>
            <a:ext cx="268843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Latitude, longitude where data was collected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3357" y="4132123"/>
            <a:ext cx="190653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Time at which data was </a:t>
            </a:r>
            <a:r>
              <a:rPr lang="en-US" dirty="0" smtClean="0"/>
              <a:t>collected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79088" y="4409122"/>
            <a:ext cx="258603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Time at which data was uploaded to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99090" y="3336921"/>
            <a:ext cx="227149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Unique ID </a:t>
            </a:r>
            <a:r>
              <a:rPr lang="en-US" dirty="0" smtClean="0"/>
              <a:t>of </a:t>
            </a:r>
            <a:r>
              <a:rPr lang="en-US" dirty="0"/>
              <a:t>vehicle which uploads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841352" y="3367401"/>
            <a:ext cx="324870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Application </a:t>
            </a:r>
            <a:r>
              <a:rPr lang="en-US" dirty="0"/>
              <a:t>specific </a:t>
            </a:r>
            <a:r>
              <a:rPr lang="en-US" dirty="0" smtClean="0"/>
              <a:t>data </a:t>
            </a:r>
            <a:r>
              <a:rPr lang="en-US" dirty="0"/>
              <a:t>RSS values, speed of the </a:t>
            </a:r>
            <a:r>
              <a:rPr lang="en-US" dirty="0" smtClean="0"/>
              <a:t>vehicle</a:t>
            </a:r>
            <a:r>
              <a:rPr lang="en-US" dirty="0" smtClean="0"/>
              <a:t>, etc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26868" y="2838280"/>
            <a:ext cx="905231" cy="1293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9742" y="5550849"/>
            <a:ext cx="1188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Server has knowledge of topology of entire city like street network, speed limits on all streets, number of lanes, etc.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022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8612" y="2493962"/>
            <a:ext cx="3905251" cy="1325563"/>
          </a:xfrm>
        </p:spPr>
        <p:txBody>
          <a:bodyPr/>
          <a:lstStyle/>
          <a:p>
            <a:r>
              <a:rPr lang="en-US" b="1" dirty="0" smtClean="0"/>
              <a:t>Methodology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81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8" y="54947"/>
            <a:ext cx="10515600" cy="1325563"/>
          </a:xfrm>
        </p:spPr>
        <p:txBody>
          <a:bodyPr/>
          <a:lstStyle/>
          <a:p>
            <a:r>
              <a:rPr lang="en-US" b="1" dirty="0" smtClean="0"/>
              <a:t>Basic </a:t>
            </a:r>
            <a:r>
              <a:rPr lang="en-US" b="1" dirty="0"/>
              <a:t>A</a:t>
            </a:r>
            <a:r>
              <a:rPr lang="en-US" b="1" dirty="0" smtClean="0"/>
              <a:t>pproach</a:t>
            </a:r>
            <a:endParaRPr lang="en-US" b="1" dirty="0"/>
          </a:p>
        </p:txBody>
      </p:sp>
      <p:sp>
        <p:nvSpPr>
          <p:cNvPr id="4" name="Cloud 3"/>
          <p:cNvSpPr/>
          <p:nvPr/>
        </p:nvSpPr>
        <p:spPr>
          <a:xfrm>
            <a:off x="5442374" y="1393375"/>
            <a:ext cx="2791580" cy="176265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681654" y="2276989"/>
            <a:ext cx="1828800" cy="800100"/>
          </a:xfrm>
          <a:prstGeom prst="round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Data Collector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(Server)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61445" y="1628371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Computing</a:t>
            </a:r>
          </a:p>
          <a:p>
            <a:pPr algn="ctr"/>
            <a:r>
              <a:rPr lang="en-US" b="1" dirty="0" smtClean="0"/>
              <a:t> cloud</a:t>
            </a:r>
            <a:endParaRPr lang="en-US" b="1" dirty="0"/>
          </a:p>
        </p:txBody>
      </p:sp>
      <p:sp>
        <p:nvSpPr>
          <p:cNvPr id="7" name="Cloud 6"/>
          <p:cNvSpPr/>
          <p:nvPr/>
        </p:nvSpPr>
        <p:spPr>
          <a:xfrm>
            <a:off x="4908974" y="3345159"/>
            <a:ext cx="3200400" cy="1078468"/>
          </a:xfrm>
          <a:prstGeom prst="cloud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Communication Network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6260840" y="3248430"/>
            <a:ext cx="344269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091955" y="5099273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Id1</a:t>
            </a:r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865091" y="5419011"/>
                <a:ext cx="19904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Data source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dirty="0" smtClean="0"/>
                  <a:t>)</a:t>
                </a:r>
                <a:endParaRPr lang="en-US" sz="2000" b="1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091" y="5419011"/>
                <a:ext cx="1990481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058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 rot="17185752">
            <a:off x="6956282" y="4903706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flipH="1">
            <a:off x="6818099" y="4563756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10658" y="4833439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1</a:t>
            </a:r>
            <a:r>
              <a:rPr lang="en-US" b="1" dirty="0" smtClean="0"/>
              <a:t>, y</a:t>
            </a:r>
            <a:r>
              <a:rPr lang="en-US" b="1" baseline="-25000" dirty="0" smtClean="0"/>
              <a:t>1</a:t>
            </a:r>
            <a:r>
              <a:rPr lang="en-US" b="1" dirty="0" smtClean="0"/>
              <a:t>)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338743" y="1590833"/>
                <a:ext cx="385325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Measure velocity, v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 towards data collector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 Data collector obtains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𝒔𝒆𝒓𝒗𝒆𝒓</m:t>
                        </m:r>
                      </m:sub>
                    </m:sSub>
                  </m:oMath>
                </a14:m>
                <a:r>
                  <a:rPr lang="en-US" b="1" dirty="0" smtClean="0"/>
                  <a:t>, now knows Id1</a:t>
                </a:r>
                <a:endParaRPr lang="en-US" b="1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743" y="1590833"/>
                <a:ext cx="3853257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424" t="-2479" r="-1108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>
            <a:off x="7168591" y="5893891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9" name="Oval 28"/>
          <p:cNvSpPr/>
          <p:nvPr/>
        </p:nvSpPr>
        <p:spPr>
          <a:xfrm>
            <a:off x="6676711" y="5144446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431282" y="3089312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3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6283006" y="3987484"/>
            <a:ext cx="1972973" cy="15218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09292" y="2371199"/>
            <a:ext cx="4127022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Data uploaded directly</a:t>
            </a:r>
            <a:r>
              <a:rPr lang="en-US" sz="3200" dirty="0" smtClean="0"/>
              <a:t>.</a:t>
            </a:r>
          </a:p>
          <a:p>
            <a:endParaRPr lang="en-US" sz="3200" dirty="0" smtClean="0"/>
          </a:p>
          <a:p>
            <a:r>
              <a:rPr lang="en-US" sz="3200" dirty="0" smtClean="0"/>
              <a:t>Location privacy not preserved.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1183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12" grpId="0" animBg="1"/>
      <p:bldP spid="14" grpId="0"/>
      <p:bldP spid="15" grpId="0" animBg="1"/>
      <p:bldP spid="16" grpId="0" animBg="1"/>
      <p:bldP spid="17" grpId="0"/>
      <p:bldP spid="28" grpId="0" animBg="1"/>
      <p:bldP spid="29" grpId="0" animBg="1"/>
      <p:bldP spid="31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9657" y="0"/>
            <a:ext cx="5823110" cy="1325563"/>
          </a:xfrm>
        </p:spPr>
        <p:txBody>
          <a:bodyPr/>
          <a:lstStyle/>
          <a:p>
            <a:r>
              <a:rPr lang="en-US" b="1" smtClean="0"/>
              <a:t>Introducing Indirections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200150"/>
            <a:ext cx="10925175" cy="497681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200" dirty="0" smtClean="0"/>
              <a:t>Data not uploaded to server directly.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Each </a:t>
            </a:r>
            <a:r>
              <a:rPr lang="en-US" sz="3200" dirty="0"/>
              <a:t>node has an option </a:t>
            </a:r>
            <a:r>
              <a:rPr lang="en-US" sz="3200" dirty="0" smtClean="0"/>
              <a:t>of </a:t>
            </a:r>
            <a:r>
              <a:rPr lang="en-US" sz="3200" b="1" dirty="0" smtClean="0">
                <a:solidFill>
                  <a:srgbClr val="FF0000"/>
                </a:solidFill>
              </a:rPr>
              <a:t>forwarding </a:t>
            </a:r>
            <a:r>
              <a:rPr lang="en-US" sz="3200" b="1" dirty="0" smtClean="0">
                <a:solidFill>
                  <a:srgbClr val="FF0000"/>
                </a:solidFill>
              </a:rPr>
              <a:t>data </a:t>
            </a:r>
            <a:r>
              <a:rPr lang="en-US" sz="3200" b="1" dirty="0">
                <a:solidFill>
                  <a:srgbClr val="FF0000"/>
                </a:solidFill>
              </a:rPr>
              <a:t>to one of its neighboring </a:t>
            </a:r>
            <a:r>
              <a:rPr lang="en-US" sz="3200" b="1" dirty="0" smtClean="0">
                <a:solidFill>
                  <a:srgbClr val="FF0000"/>
                </a:solidFill>
              </a:rPr>
              <a:t>node with some probability</a:t>
            </a:r>
            <a:r>
              <a:rPr lang="en-US" sz="3200" dirty="0" smtClean="0"/>
              <a:t> or upload data to  server.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Data could take multiple hops to reach server.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71481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34" y="69536"/>
            <a:ext cx="10287000" cy="1110343"/>
          </a:xfrm>
        </p:spPr>
        <p:txBody>
          <a:bodyPr/>
          <a:lstStyle/>
          <a:p>
            <a:r>
              <a:rPr lang="en-US" b="1" dirty="0" smtClean="0"/>
              <a:t>Indirections Example</a:t>
            </a:r>
            <a:endParaRPr lang="en-US" b="1" dirty="0"/>
          </a:p>
        </p:txBody>
      </p:sp>
      <p:sp>
        <p:nvSpPr>
          <p:cNvPr id="4" name="Cloud 3"/>
          <p:cNvSpPr/>
          <p:nvPr/>
        </p:nvSpPr>
        <p:spPr>
          <a:xfrm>
            <a:off x="5403509" y="678155"/>
            <a:ext cx="2667000" cy="1639669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642789" y="1438785"/>
            <a:ext cx="1828800" cy="800100"/>
          </a:xfrm>
          <a:prstGeom prst="round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Data Collector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(Server)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8909" y="754355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Computing</a:t>
            </a:r>
          </a:p>
          <a:p>
            <a:pPr algn="ctr"/>
            <a:r>
              <a:rPr lang="en-US" b="1" dirty="0" smtClean="0"/>
              <a:t> cloud</a:t>
            </a:r>
            <a:endParaRPr lang="en-US" b="1" dirty="0"/>
          </a:p>
        </p:txBody>
      </p:sp>
      <p:sp>
        <p:nvSpPr>
          <p:cNvPr id="7" name="Cloud 6"/>
          <p:cNvSpPr/>
          <p:nvPr/>
        </p:nvSpPr>
        <p:spPr>
          <a:xfrm>
            <a:off x="4870109" y="2506955"/>
            <a:ext cx="3200400" cy="1078468"/>
          </a:xfrm>
          <a:prstGeom prst="cloud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Communication Network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6221975" y="2410226"/>
            <a:ext cx="344269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377774" y="3827638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459165" y="5385658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94826" y="3951498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651806" y="5425842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Id1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9032380" y="4561098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Id5</a:t>
            </a:r>
            <a:endParaRPr lang="en-US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424942" y="5745580"/>
                <a:ext cx="1988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Data source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dirty="0" smtClean="0"/>
                  <a:t>) </a:t>
                </a:r>
                <a:endParaRPr lang="en-US" sz="2000" b="1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942" y="5745580"/>
                <a:ext cx="1988878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067" t="-9231" r="-2454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 rot="17185752">
            <a:off x="7516133" y="5230275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flipH="1">
            <a:off x="7377950" y="4890325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70509" y="5160008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1</a:t>
            </a:r>
            <a:r>
              <a:rPr lang="en-US" b="1" dirty="0" smtClean="0"/>
              <a:t>, y</a:t>
            </a:r>
            <a:r>
              <a:rPr lang="en-US" b="1" baseline="-25000" dirty="0" smtClean="0"/>
              <a:t>1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480621" y="4263323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/>
              <a:t>5</a:t>
            </a:r>
            <a:r>
              <a:rPr lang="en-US" b="1" dirty="0" smtClean="0"/>
              <a:t>, y</a:t>
            </a:r>
            <a:r>
              <a:rPr lang="en-US" b="1" baseline="-25000" dirty="0" smtClean="0"/>
              <a:t>5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70829" y="3881978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3</a:t>
            </a:r>
            <a:r>
              <a:rPr lang="en-US" b="1" dirty="0" smtClean="0"/>
              <a:t>, y</a:t>
            </a:r>
            <a:r>
              <a:rPr lang="en-US" b="1" baseline="-25000" dirty="0"/>
              <a:t>3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778340" y="4598075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/>
              <a:t>2</a:t>
            </a:r>
            <a:r>
              <a:rPr lang="en-US" b="1" dirty="0" smtClean="0"/>
              <a:t>, y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642789" y="6082493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4</a:t>
            </a:r>
            <a:r>
              <a:rPr lang="en-US" b="1" dirty="0" smtClean="0"/>
              <a:t>, y</a:t>
            </a:r>
            <a:r>
              <a:rPr lang="en-US" b="1" baseline="-25000" dirty="0"/>
              <a:t>4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2" name="Arc 21"/>
          <p:cNvSpPr/>
          <p:nvPr/>
        </p:nvSpPr>
        <p:spPr>
          <a:xfrm rot="14340362">
            <a:off x="6030221" y="4204755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19130868" flipH="1">
            <a:off x="5689550" y="3975235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8258838" y="684320"/>
                <a:ext cx="377825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Measure velocity, v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to Id3 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 to Id2 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 towards data collector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/>
                  <a:t> </a:t>
                </a:r>
                <a:r>
                  <a:rPr lang="en-US" b="1" dirty="0" smtClean="0"/>
                  <a:t>Data collector obtains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𝒔𝒆𝒓𝒗𝒆𝒓</m:t>
                        </m:r>
                      </m:sub>
                    </m:sSub>
                  </m:oMath>
                </a14:m>
                <a:r>
                  <a:rPr lang="en-US" b="1" dirty="0" smtClean="0"/>
                  <a:t>, now knows Id2</a:t>
                </a:r>
                <a:endParaRPr lang="en-US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838" y="684320"/>
                <a:ext cx="3778252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1452" t="-1502" r="-1613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/>
          <p:cNvSpPr/>
          <p:nvPr/>
        </p:nvSpPr>
        <p:spPr>
          <a:xfrm rot="1479028">
            <a:off x="4778477" y="3652605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5400000" flipH="1">
            <a:off x="4898006" y="3496705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/>
          <p:cNvCxnSpPr>
            <a:stCxn id="13" idx="6"/>
          </p:cNvCxnSpPr>
          <p:nvPr/>
        </p:nvCxnSpPr>
        <p:spPr>
          <a:xfrm flipV="1">
            <a:off x="5215180" y="2238885"/>
            <a:ext cx="786624" cy="1980233"/>
          </a:xfrm>
          <a:prstGeom prst="curved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216437" y="4457693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728442" y="6220460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0" name="Oval 29"/>
          <p:cNvSpPr/>
          <p:nvPr/>
        </p:nvSpPr>
        <p:spPr>
          <a:xfrm>
            <a:off x="7236562" y="5471015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564853" y="3468983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2" name="Oval 31"/>
          <p:cNvSpPr/>
          <p:nvPr/>
        </p:nvSpPr>
        <p:spPr>
          <a:xfrm>
            <a:off x="5490389" y="2185793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5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5114" y="2259037"/>
            <a:ext cx="355661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Data uploaded after multiple </a:t>
            </a:r>
            <a:r>
              <a:rPr lang="en-US" sz="3200" dirty="0" smtClean="0"/>
              <a:t>hops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92494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/>
      <p:bldP spid="18" grpId="0"/>
      <p:bldP spid="19" grpId="0"/>
      <p:bldP spid="20" grpId="0"/>
      <p:bldP spid="21" grpId="0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Effect on Location Privacy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73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223024" y="423746"/>
            <a:ext cx="11675327" cy="613911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To make vehicles communicate with each other, we use </a:t>
            </a:r>
            <a:r>
              <a:rPr lang="en-US" b="1" dirty="0">
                <a:solidFill>
                  <a:srgbClr val="FF0000"/>
                </a:solidFill>
              </a:rPr>
              <a:t>Dedicated Short Range Communication (DSRC)</a:t>
            </a:r>
            <a:r>
              <a:rPr lang="en-US" dirty="0"/>
              <a:t> </a:t>
            </a:r>
            <a:r>
              <a:rPr lang="en-US" dirty="0" smtClean="0"/>
              <a:t>protocol.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600" b="1" dirty="0" smtClean="0"/>
              <a:t>DSRC features-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Operates in 5.9GHz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Maximum range is 1000 meters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Range depends on application &amp; typically lies in 100-300 meters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Each transmission takes </a:t>
            </a:r>
            <a:r>
              <a:rPr lang="en-US" b="1" dirty="0" smtClean="0">
                <a:solidFill>
                  <a:srgbClr val="FF0000"/>
                </a:solidFill>
              </a:rPr>
              <a:t>100 milliseconds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0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38" y="18735"/>
            <a:ext cx="10515600" cy="1325563"/>
          </a:xfrm>
        </p:spPr>
        <p:txBody>
          <a:bodyPr/>
          <a:lstStyle/>
          <a:p>
            <a:r>
              <a:rPr lang="en-US" b="1" dirty="0" smtClean="0"/>
              <a:t>Effect on Location Privacy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981" y="1548215"/>
            <a:ext cx="4737410" cy="4485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Total </a:t>
            </a:r>
            <a:r>
              <a:rPr lang="en-US" dirty="0"/>
              <a:t>delay after which </a:t>
            </a:r>
            <a:r>
              <a:rPr lang="en-US" dirty="0" smtClean="0"/>
              <a:t>data </a:t>
            </a:r>
            <a:r>
              <a:rPr lang="en-US" dirty="0"/>
              <a:t>uploaded is 300 </a:t>
            </a:r>
            <a:r>
              <a:rPr lang="en-US" dirty="0" err="1" smtClean="0"/>
              <a:t>ms</a:t>
            </a:r>
            <a:r>
              <a:rPr lang="en-US" dirty="0" smtClean="0"/>
              <a:t> (</a:t>
            </a:r>
            <a:r>
              <a:rPr lang="en-US" b="1" dirty="0">
                <a:solidFill>
                  <a:srgbClr val="FF0000"/>
                </a:solidFill>
              </a:rPr>
              <a:t>Each DSRC transmission </a:t>
            </a:r>
            <a:r>
              <a:rPr lang="en-US" b="1" dirty="0" smtClean="0">
                <a:solidFill>
                  <a:srgbClr val="FF0000"/>
                </a:solidFill>
              </a:rPr>
              <a:t>is 100 </a:t>
            </a:r>
            <a:r>
              <a:rPr lang="en-US" b="1" dirty="0" err="1" smtClean="0">
                <a:solidFill>
                  <a:srgbClr val="FF0000"/>
                </a:solidFill>
              </a:rPr>
              <a:t>ms</a:t>
            </a:r>
            <a:r>
              <a:rPr lang="en-US" dirty="0" smtClean="0"/>
              <a:t>).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300 </a:t>
            </a:r>
            <a:r>
              <a:rPr lang="en-US" dirty="0" err="1" smtClean="0"/>
              <a:t>ms</a:t>
            </a:r>
            <a:r>
              <a:rPr lang="en-US" dirty="0" smtClean="0"/>
              <a:t>, </a:t>
            </a:r>
            <a:r>
              <a:rPr lang="en-US" dirty="0"/>
              <a:t>distance traveled by Id1 is very less  (5.36 meters if traveling at 40 </a:t>
            </a:r>
            <a:r>
              <a:rPr lang="en-US" dirty="0" smtClean="0"/>
              <a:t>mph).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Users localized within a small area.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loud 5"/>
          <p:cNvSpPr/>
          <p:nvPr/>
        </p:nvSpPr>
        <p:spPr>
          <a:xfrm>
            <a:off x="5816097" y="566645"/>
            <a:ext cx="2667000" cy="1639669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55377" y="1327275"/>
            <a:ext cx="1828800" cy="800100"/>
          </a:xfrm>
          <a:prstGeom prst="round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Data Collector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(Server)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1497" y="642845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Computing</a:t>
            </a:r>
          </a:p>
          <a:p>
            <a:pPr algn="ctr"/>
            <a:r>
              <a:rPr lang="en-US" b="1" dirty="0" smtClean="0"/>
              <a:t> cloud</a:t>
            </a:r>
            <a:endParaRPr lang="en-US" b="1" dirty="0"/>
          </a:p>
        </p:txBody>
      </p:sp>
      <p:sp>
        <p:nvSpPr>
          <p:cNvPr id="9" name="Cloud 8"/>
          <p:cNvSpPr/>
          <p:nvPr/>
        </p:nvSpPr>
        <p:spPr>
          <a:xfrm>
            <a:off x="5282697" y="2395445"/>
            <a:ext cx="3200400" cy="1078468"/>
          </a:xfrm>
          <a:prstGeom prst="cloud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Communication Network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6634563" y="2298716"/>
            <a:ext cx="344269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790362" y="3716128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871753" y="5274148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907414" y="3839988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064394" y="5314332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Id1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9444968" y="4449588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Id5</a:t>
            </a:r>
            <a:endParaRPr lang="en-US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8837530" y="5634070"/>
                <a:ext cx="1988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Data source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dirty="0" smtClean="0"/>
                  <a:t>) </a:t>
                </a:r>
                <a:endParaRPr lang="en-US" sz="2000" b="1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530" y="5634070"/>
                <a:ext cx="1988878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374" t="-7576" r="-214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/>
          <p:cNvSpPr/>
          <p:nvPr/>
        </p:nvSpPr>
        <p:spPr>
          <a:xfrm rot="17185752">
            <a:off x="7928721" y="5118765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 flipH="1">
            <a:off x="7790538" y="4778815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483097" y="5048498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1</a:t>
            </a:r>
            <a:r>
              <a:rPr lang="en-US" b="1" dirty="0" smtClean="0"/>
              <a:t>, y</a:t>
            </a:r>
            <a:r>
              <a:rPr lang="en-US" b="1" baseline="-25000" dirty="0" smtClean="0"/>
              <a:t>1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93209" y="4151813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/>
              <a:t>5</a:t>
            </a:r>
            <a:r>
              <a:rPr lang="en-US" b="1" dirty="0" smtClean="0"/>
              <a:t>, y</a:t>
            </a:r>
            <a:r>
              <a:rPr lang="en-US" b="1" baseline="-25000" dirty="0" smtClean="0"/>
              <a:t>5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683417" y="3770468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3</a:t>
            </a:r>
            <a:r>
              <a:rPr lang="en-US" b="1" dirty="0" smtClean="0"/>
              <a:t>, y</a:t>
            </a:r>
            <a:r>
              <a:rPr lang="en-US" b="1" baseline="-25000" dirty="0"/>
              <a:t>3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190928" y="4486565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/>
              <a:t>2</a:t>
            </a:r>
            <a:r>
              <a:rPr lang="en-US" b="1" dirty="0" smtClean="0"/>
              <a:t>, y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055377" y="5970983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4</a:t>
            </a:r>
            <a:r>
              <a:rPr lang="en-US" b="1" dirty="0" smtClean="0"/>
              <a:t>, y</a:t>
            </a:r>
            <a:r>
              <a:rPr lang="en-US" b="1" baseline="-25000" dirty="0"/>
              <a:t>4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4" name="Arc 23"/>
          <p:cNvSpPr/>
          <p:nvPr/>
        </p:nvSpPr>
        <p:spPr>
          <a:xfrm rot="14340362">
            <a:off x="6442809" y="4093245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9130868" flipH="1">
            <a:off x="6102138" y="3863725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8437254" y="572810"/>
                <a:ext cx="377825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Measure velocity, v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to Id3 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 to Id2 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 towards data collector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/>
                  <a:t> </a:t>
                </a:r>
                <a:r>
                  <a:rPr lang="en-US" b="1" dirty="0" smtClean="0"/>
                  <a:t>Data collector obtains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𝒔𝒆𝒓𝒗𝒆𝒓</m:t>
                        </m:r>
                      </m:sub>
                    </m:sSub>
                  </m:oMath>
                </a14:m>
                <a:r>
                  <a:rPr lang="en-US" b="1" dirty="0" smtClean="0"/>
                  <a:t>, now knows Id2</a:t>
                </a:r>
                <a:endParaRPr lang="en-US" b="1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254" y="572810"/>
                <a:ext cx="3778252" cy="2031325"/>
              </a:xfrm>
              <a:prstGeom prst="rect">
                <a:avLst/>
              </a:prstGeom>
              <a:blipFill rotWithShape="0">
                <a:blip r:embed="rId3"/>
                <a:stretch>
                  <a:fillRect l="-1290" t="-1802" r="-1774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/>
          <p:cNvSpPr/>
          <p:nvPr/>
        </p:nvSpPr>
        <p:spPr>
          <a:xfrm rot="1479028">
            <a:off x="5191065" y="3541095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5400000" flipH="1">
            <a:off x="5310594" y="3385195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/>
          <p:cNvCxnSpPr>
            <a:stCxn id="17" idx="6"/>
          </p:cNvCxnSpPr>
          <p:nvPr/>
        </p:nvCxnSpPr>
        <p:spPr>
          <a:xfrm flipV="1">
            <a:off x="5627768" y="2127375"/>
            <a:ext cx="786624" cy="1980233"/>
          </a:xfrm>
          <a:prstGeom prst="curved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6629025" y="4346183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141030" y="6108950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2" name="Oval 31"/>
          <p:cNvSpPr/>
          <p:nvPr/>
        </p:nvSpPr>
        <p:spPr>
          <a:xfrm>
            <a:off x="7649150" y="5359505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4977441" y="3357473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4" name="Oval 33"/>
          <p:cNvSpPr/>
          <p:nvPr/>
        </p:nvSpPr>
        <p:spPr>
          <a:xfrm>
            <a:off x="5902977" y="2074283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5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68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695" y="2306185"/>
            <a:ext cx="6857995" cy="1325563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Can we do better 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7971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181" y="2651124"/>
            <a:ext cx="9119142" cy="1325563"/>
          </a:xfrm>
        </p:spPr>
        <p:txBody>
          <a:bodyPr/>
          <a:lstStyle/>
          <a:p>
            <a:r>
              <a:rPr lang="en-US" b="1" dirty="0" smtClean="0"/>
              <a:t>Ease of Collecting Location </a:t>
            </a:r>
            <a:r>
              <a:rPr lang="en-US" b="1" dirty="0" smtClean="0"/>
              <a:t>Based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975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028" y="233362"/>
            <a:ext cx="7384732" cy="992187"/>
          </a:xfrm>
        </p:spPr>
        <p:txBody>
          <a:bodyPr>
            <a:normAutofit/>
          </a:bodyPr>
          <a:lstStyle/>
          <a:p>
            <a:r>
              <a:rPr lang="en-US" b="1" dirty="0" smtClean="0"/>
              <a:t>Also Introduce Random </a:t>
            </a:r>
            <a:r>
              <a:rPr lang="en-US" b="1" dirty="0" smtClean="0"/>
              <a:t>Delays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225549"/>
            <a:ext cx="11120438" cy="52752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b="1" dirty="0" smtClean="0">
                <a:solidFill>
                  <a:srgbClr val="FF0000"/>
                </a:solidFill>
              </a:rPr>
              <a:t>ntroduce random </a:t>
            </a:r>
            <a:r>
              <a:rPr lang="en-US" b="1" dirty="0">
                <a:solidFill>
                  <a:srgbClr val="FF0000"/>
                </a:solidFill>
              </a:rPr>
              <a:t>delay before </a:t>
            </a:r>
            <a:r>
              <a:rPr lang="en-US" b="1" dirty="0" smtClean="0">
                <a:solidFill>
                  <a:srgbClr val="FF0000"/>
                </a:solidFill>
              </a:rPr>
              <a:t>sending data to next node</a:t>
            </a:r>
            <a:r>
              <a:rPr lang="en-US" dirty="0" smtClean="0"/>
              <a:t>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gives data source </a:t>
            </a:r>
            <a:r>
              <a:rPr lang="en-US" dirty="0" smtClean="0"/>
              <a:t>time </a:t>
            </a:r>
            <a:r>
              <a:rPr lang="en-US" dirty="0" smtClean="0"/>
              <a:t>window to travel away </a:t>
            </a:r>
            <a:r>
              <a:rPr lang="en-US" dirty="0" smtClean="0"/>
              <a:t>from data collection location.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Data uploader is also weakly associated with the location where data was collected.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9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164" y="30788"/>
            <a:ext cx="10212982" cy="85969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Random Delays + Indirections</a:t>
            </a:r>
            <a:endParaRPr lang="en-US" sz="4000" b="1" dirty="0"/>
          </a:p>
        </p:txBody>
      </p:sp>
      <p:sp>
        <p:nvSpPr>
          <p:cNvPr id="33" name="Cloud 32"/>
          <p:cNvSpPr/>
          <p:nvPr/>
        </p:nvSpPr>
        <p:spPr>
          <a:xfrm>
            <a:off x="5421980" y="711608"/>
            <a:ext cx="2667000" cy="1639669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661260" y="1472238"/>
            <a:ext cx="1828800" cy="800100"/>
          </a:xfrm>
          <a:prstGeom prst="round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Data Collector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(Server)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17380" y="787808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Computing</a:t>
            </a:r>
          </a:p>
          <a:p>
            <a:pPr algn="ctr"/>
            <a:r>
              <a:rPr lang="en-US" b="1" dirty="0" smtClean="0"/>
              <a:t> cloud</a:t>
            </a:r>
            <a:endParaRPr lang="en-US" b="1" dirty="0"/>
          </a:p>
        </p:txBody>
      </p:sp>
      <p:sp>
        <p:nvSpPr>
          <p:cNvPr id="36" name="Cloud 35"/>
          <p:cNvSpPr/>
          <p:nvPr/>
        </p:nvSpPr>
        <p:spPr>
          <a:xfrm>
            <a:off x="4888580" y="2540408"/>
            <a:ext cx="3200400" cy="1078468"/>
          </a:xfrm>
          <a:prstGeom prst="cloud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Communication Network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rot="5400000">
            <a:off x="6240446" y="2443679"/>
            <a:ext cx="344269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4396245" y="3861091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477636" y="5419111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513297" y="3984951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670277" y="5459295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Id1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9050851" y="4594551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Id5</a:t>
            </a:r>
            <a:endParaRPr lang="en-US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443413" y="5779033"/>
                <a:ext cx="1988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Data source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dirty="0" smtClean="0"/>
                  <a:t>) </a:t>
                </a:r>
                <a:endParaRPr lang="en-US" sz="2000" b="1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413" y="5779033"/>
                <a:ext cx="1988878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067" t="-7576" r="-245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c 44"/>
          <p:cNvSpPr/>
          <p:nvPr/>
        </p:nvSpPr>
        <p:spPr>
          <a:xfrm rot="17185752">
            <a:off x="7534604" y="5263728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/>
          <p:cNvSpPr/>
          <p:nvPr/>
        </p:nvSpPr>
        <p:spPr>
          <a:xfrm flipH="1">
            <a:off x="7396421" y="4923778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088980" y="5193461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1</a:t>
            </a:r>
            <a:r>
              <a:rPr lang="en-US" b="1" dirty="0" smtClean="0"/>
              <a:t>, y</a:t>
            </a:r>
            <a:r>
              <a:rPr lang="en-US" b="1" baseline="-25000" dirty="0" smtClean="0"/>
              <a:t>1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8499092" y="4296776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/>
              <a:t>5</a:t>
            </a:r>
            <a:r>
              <a:rPr lang="en-US" b="1" dirty="0" smtClean="0"/>
              <a:t>, y</a:t>
            </a:r>
            <a:r>
              <a:rPr lang="en-US" b="1" baseline="-25000" dirty="0" smtClean="0"/>
              <a:t>5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289300" y="3915431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3</a:t>
            </a:r>
            <a:r>
              <a:rPr lang="en-US" b="1" dirty="0" smtClean="0"/>
              <a:t>, y</a:t>
            </a:r>
            <a:r>
              <a:rPr lang="en-US" b="1" baseline="-25000" dirty="0"/>
              <a:t>3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4796811" y="4631528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/>
              <a:t>2</a:t>
            </a:r>
            <a:r>
              <a:rPr lang="en-US" b="1" dirty="0" smtClean="0"/>
              <a:t>, y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661260" y="6115946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4</a:t>
            </a:r>
            <a:r>
              <a:rPr lang="en-US" b="1" dirty="0" smtClean="0"/>
              <a:t>, y</a:t>
            </a:r>
            <a:r>
              <a:rPr lang="en-US" b="1" baseline="-25000" dirty="0"/>
              <a:t>4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52" name="Arc 51"/>
          <p:cNvSpPr/>
          <p:nvPr/>
        </p:nvSpPr>
        <p:spPr>
          <a:xfrm rot="14340362">
            <a:off x="6048692" y="4238208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/>
          <p:cNvSpPr/>
          <p:nvPr/>
        </p:nvSpPr>
        <p:spPr>
          <a:xfrm rot="19130868" flipH="1">
            <a:off x="5708021" y="4008688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8277309" y="717773"/>
                <a:ext cx="391469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Measure velocity, v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to Id3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after a random delay 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 to Id2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after a random delay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 towards data collector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after a random delay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/>
                  <a:t> </a:t>
                </a:r>
                <a:r>
                  <a:rPr lang="en-US" b="1" dirty="0" smtClean="0"/>
                  <a:t>Data collector obtains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𝒔𝒆𝒓𝒗𝒆𝒓</m:t>
                        </m:r>
                      </m:sub>
                    </m:sSub>
                  </m:oMath>
                </a14:m>
                <a:r>
                  <a:rPr lang="en-US" b="1" dirty="0" smtClean="0"/>
                  <a:t>, now knows Id2</a:t>
                </a:r>
                <a:endParaRPr lang="en-US" b="1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309" y="717773"/>
                <a:ext cx="3914691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1402" t="-141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c 54"/>
          <p:cNvSpPr/>
          <p:nvPr/>
        </p:nvSpPr>
        <p:spPr>
          <a:xfrm rot="1479028">
            <a:off x="4796948" y="3686058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/>
          <p:cNvSpPr/>
          <p:nvPr/>
        </p:nvSpPr>
        <p:spPr>
          <a:xfrm rot="5400000" flipH="1">
            <a:off x="4916477" y="3530158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urved Connector 56"/>
          <p:cNvCxnSpPr>
            <a:stCxn id="47" idx="6"/>
          </p:cNvCxnSpPr>
          <p:nvPr/>
        </p:nvCxnSpPr>
        <p:spPr>
          <a:xfrm flipV="1">
            <a:off x="5233651" y="2272338"/>
            <a:ext cx="786624" cy="1980233"/>
          </a:xfrm>
          <a:prstGeom prst="curved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234908" y="4491146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7746913" y="6253913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60" name="Oval 59"/>
          <p:cNvSpPr/>
          <p:nvPr/>
        </p:nvSpPr>
        <p:spPr>
          <a:xfrm>
            <a:off x="7255033" y="5504468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4583324" y="3502436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62" name="Oval 61"/>
          <p:cNvSpPr/>
          <p:nvPr/>
        </p:nvSpPr>
        <p:spPr>
          <a:xfrm>
            <a:off x="5508860" y="2219246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5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1816" y="2425218"/>
            <a:ext cx="3484088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Data uploaded after multiple </a:t>
            </a:r>
            <a:r>
              <a:rPr lang="en-US" sz="3200" dirty="0" smtClean="0"/>
              <a:t>hops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15423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 animBg="1"/>
      <p:bldP spid="53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62" y="20480"/>
            <a:ext cx="10515600" cy="1325563"/>
          </a:xfrm>
        </p:spPr>
        <p:txBody>
          <a:bodyPr/>
          <a:lstStyle/>
          <a:p>
            <a:r>
              <a:rPr lang="en-US" b="1" dirty="0" smtClean="0"/>
              <a:t>Effect on Location Privacy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727" y="1528710"/>
                <a:ext cx="4659351" cy="4262941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Greater delay more would be distance traveled by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Id1.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Data Source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 smtClean="0"/>
                  <a:t>would have traveled away from data collection location.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Data Uploader could be very close or be far away from data collection location</a:t>
                </a:r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Server has to consider a much larger area to localize users now.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727" y="1528710"/>
                <a:ext cx="4659351" cy="4262941"/>
              </a:xfrm>
              <a:blipFill rotWithShape="0">
                <a:blip r:embed="rId2"/>
                <a:stretch>
                  <a:fillRect l="-1961" t="-3290" b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/>
          <p:cNvSpPr/>
          <p:nvPr/>
        </p:nvSpPr>
        <p:spPr>
          <a:xfrm>
            <a:off x="5723059" y="711608"/>
            <a:ext cx="2667000" cy="1639669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962339" y="1472238"/>
            <a:ext cx="1828800" cy="800100"/>
          </a:xfrm>
          <a:prstGeom prst="round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Data Collector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(Server)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8459" y="787808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Computing</a:t>
            </a:r>
          </a:p>
          <a:p>
            <a:pPr algn="ctr"/>
            <a:r>
              <a:rPr lang="en-US" b="1" dirty="0" smtClean="0"/>
              <a:t> cloud</a:t>
            </a:r>
            <a:endParaRPr lang="en-US" b="1" dirty="0"/>
          </a:p>
        </p:txBody>
      </p:sp>
      <p:sp>
        <p:nvSpPr>
          <p:cNvPr id="8" name="Cloud 7"/>
          <p:cNvSpPr/>
          <p:nvPr/>
        </p:nvSpPr>
        <p:spPr>
          <a:xfrm>
            <a:off x="5189659" y="2540408"/>
            <a:ext cx="3200400" cy="1078468"/>
          </a:xfrm>
          <a:prstGeom prst="cloud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Communication Network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6541525" y="2443679"/>
            <a:ext cx="344269" cy="1588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900313" y="3893283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778715" y="5419111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Id4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14376" y="3984951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971356" y="5459295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Id1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9351930" y="4594551"/>
            <a:ext cx="837406" cy="782960"/>
          </a:xfrm>
          <a:prstGeom prst="ellipse">
            <a:avLst/>
          </a:prstGeom>
          <a:solidFill>
            <a:srgbClr val="FFFFFF"/>
          </a:solidFill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Id5</a:t>
            </a:r>
            <a:endParaRPr lang="en-US" b="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744492" y="5779033"/>
                <a:ext cx="19888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Data source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2000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dirty="0" smtClean="0"/>
                  <a:t>) </a:t>
                </a:r>
                <a:endParaRPr lang="en-US" sz="2000" b="1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492" y="5779033"/>
                <a:ext cx="198887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058" t="-7576" r="-214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/>
          <p:cNvSpPr/>
          <p:nvPr/>
        </p:nvSpPr>
        <p:spPr>
          <a:xfrm rot="17185752">
            <a:off x="7835683" y="5263728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/>
          <p:cNvSpPr/>
          <p:nvPr/>
        </p:nvSpPr>
        <p:spPr>
          <a:xfrm flipH="1">
            <a:off x="7697500" y="4923778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390059" y="5193461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1</a:t>
            </a:r>
            <a:r>
              <a:rPr lang="en-US" b="1" dirty="0" smtClean="0"/>
              <a:t>, y</a:t>
            </a:r>
            <a:r>
              <a:rPr lang="en-US" b="1" baseline="-25000" dirty="0" smtClean="0"/>
              <a:t>1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800171" y="4296776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/>
              <a:t>5</a:t>
            </a:r>
            <a:r>
              <a:rPr lang="en-US" b="1" dirty="0" smtClean="0"/>
              <a:t>, y</a:t>
            </a:r>
            <a:r>
              <a:rPr lang="en-US" b="1" baseline="-25000" dirty="0" smtClean="0"/>
              <a:t>5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590379" y="3915431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3</a:t>
            </a:r>
            <a:r>
              <a:rPr lang="en-US" b="1" dirty="0" smtClean="0"/>
              <a:t>, y</a:t>
            </a:r>
            <a:r>
              <a:rPr lang="en-US" b="1" baseline="-25000" dirty="0"/>
              <a:t>3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097890" y="4631528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/>
              <a:t>2</a:t>
            </a:r>
            <a:r>
              <a:rPr lang="en-US" b="1" dirty="0" smtClean="0"/>
              <a:t>, y</a:t>
            </a:r>
            <a:r>
              <a:rPr lang="en-US" b="1" baseline="-25000" dirty="0" smtClean="0"/>
              <a:t>2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962339" y="6115946"/>
            <a:ext cx="81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(x</a:t>
            </a:r>
            <a:r>
              <a:rPr lang="en-US" b="1" baseline="-25000" dirty="0" smtClean="0"/>
              <a:t>4</a:t>
            </a:r>
            <a:r>
              <a:rPr lang="en-US" b="1" dirty="0" smtClean="0"/>
              <a:t>, y</a:t>
            </a:r>
            <a:r>
              <a:rPr lang="en-US" b="1" baseline="-25000" dirty="0"/>
              <a:t>4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3" name="Arc 22"/>
          <p:cNvSpPr/>
          <p:nvPr/>
        </p:nvSpPr>
        <p:spPr>
          <a:xfrm rot="14340362">
            <a:off x="6349771" y="4238208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9130868" flipH="1">
            <a:off x="6009100" y="4008688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8277309" y="717773"/>
                <a:ext cx="391469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Measure velocity, v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to Id3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after a random delay 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 to Id2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after a random delay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 smtClean="0"/>
                  <a:t>Transmit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 towards data collector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after a random delay</a:t>
                </a: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en-US" b="1" dirty="0"/>
                  <a:t> </a:t>
                </a:r>
                <a:r>
                  <a:rPr lang="en-US" b="1" dirty="0" smtClean="0"/>
                  <a:t>Data collector obtains (x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,y</a:t>
                </a:r>
                <a:r>
                  <a:rPr lang="en-US" b="1" baseline="-25000" dirty="0" smtClean="0"/>
                  <a:t>1</a:t>
                </a:r>
                <a:r>
                  <a:rPr lang="en-US" b="1" dirty="0" smtClean="0"/>
                  <a:t>,v,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 smtClean="0"/>
                  <a:t>)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𝒔𝒆𝒓𝒗𝒆𝒓</m:t>
                        </m:r>
                      </m:sub>
                    </m:sSub>
                  </m:oMath>
                </a14:m>
                <a:r>
                  <a:rPr lang="en-US" b="1" dirty="0" smtClean="0"/>
                  <a:t>, now knows Id2</a:t>
                </a:r>
                <a:endParaRPr lang="en-US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309" y="717773"/>
                <a:ext cx="3914691" cy="2585323"/>
              </a:xfrm>
              <a:prstGeom prst="rect">
                <a:avLst/>
              </a:prstGeom>
              <a:blipFill rotWithShape="0">
                <a:blip r:embed="rId4"/>
                <a:stretch>
                  <a:fillRect l="-1402" t="-1415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rot="1479028">
            <a:off x="5098027" y="3686058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5400000" flipH="1">
            <a:off x="5217556" y="3530158"/>
            <a:ext cx="557194" cy="52399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/>
          <p:cNvCxnSpPr>
            <a:stCxn id="10" idx="6"/>
          </p:cNvCxnSpPr>
          <p:nvPr/>
        </p:nvCxnSpPr>
        <p:spPr>
          <a:xfrm flipV="1">
            <a:off x="5737719" y="2272339"/>
            <a:ext cx="583635" cy="2012424"/>
          </a:xfrm>
          <a:prstGeom prst="curved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535987" y="4491146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3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8047992" y="6253913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7556112" y="5504468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884403" y="3502436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809939" y="2219246"/>
            <a:ext cx="368244" cy="31549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5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8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479" y="2341382"/>
            <a:ext cx="5090160" cy="1325563"/>
          </a:xfrm>
        </p:spPr>
        <p:txBody>
          <a:bodyPr/>
          <a:lstStyle/>
          <a:p>
            <a:r>
              <a:rPr lang="en-US" b="1" dirty="0" smtClean="0"/>
              <a:t>Adversary Approach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090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409" y="2548928"/>
            <a:ext cx="11240429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Can </a:t>
            </a:r>
            <a:r>
              <a:rPr lang="en-US" sz="4000" b="1" dirty="0" smtClean="0"/>
              <a:t>adversary </a:t>
            </a:r>
            <a:r>
              <a:rPr lang="en-US" sz="4000" b="1" dirty="0" smtClean="0"/>
              <a:t>still accurately localize Data Uploader</a:t>
            </a:r>
            <a:r>
              <a:rPr lang="en-US" sz="4000" b="1" dirty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302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79" y="932688"/>
            <a:ext cx="5211403" cy="5152048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676842" y="3069045"/>
            <a:ext cx="267630" cy="2863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037739" y="5006099"/>
            <a:ext cx="267630" cy="2863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1251286" y="4450226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666427" y="1346713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002227" y="3039274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396357" y="4294927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019389" y="1821338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582128" y="5601905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002227" y="1594676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602655" y="5601905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7715943" y="135027"/>
                <a:ext cx="28881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Scenario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943" y="135027"/>
                <a:ext cx="2888166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5485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/>
          <p:cNvSpPr/>
          <p:nvPr/>
        </p:nvSpPr>
        <p:spPr>
          <a:xfrm>
            <a:off x="5566260" y="6223757"/>
            <a:ext cx="267630" cy="2863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00277" y="6194731"/>
            <a:ext cx="132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7377525" y="6244070"/>
            <a:ext cx="267630" cy="2863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694393" y="6199466"/>
            <a:ext cx="196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Uploader </a:t>
            </a:r>
            <a:r>
              <a:rPr lang="en-US" b="1" dirty="0" smtClean="0">
                <a:solidFill>
                  <a:srgbClr val="FF0000"/>
                </a:solidFill>
              </a:rPr>
              <a:t>(U)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9630904" y="6239335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947711" y="6194731"/>
            <a:ext cx="204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Intermediate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704794" y="291150"/>
                <a:ext cx="34129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Scenario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𝑠𝑒𝑟𝑣𝑒𝑟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794" y="291150"/>
                <a:ext cx="3412972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4643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30" y="935528"/>
            <a:ext cx="5211403" cy="515204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8" name="Oval 17"/>
          <p:cNvSpPr/>
          <p:nvPr/>
        </p:nvSpPr>
        <p:spPr>
          <a:xfrm>
            <a:off x="8665693" y="3225168"/>
            <a:ext cx="267630" cy="286384"/>
          </a:xfrm>
          <a:prstGeom prst="ellipse">
            <a:avLst/>
          </a:prstGeom>
          <a:solidFill>
            <a:srgbClr val="FFC0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019391" y="5184524"/>
            <a:ext cx="267630" cy="286384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426013" y="4307892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665693" y="2765791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089686" y="3440377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961377" y="1485484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665693" y="4898140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69972" y="1079457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850136" y="5758028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972507" y="1485484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008240" y="2291370"/>
            <a:ext cx="267630" cy="2863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969972" y="3081976"/>
            <a:ext cx="267630" cy="2863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/>
          <p:cNvSpPr/>
          <p:nvPr/>
        </p:nvSpPr>
        <p:spPr>
          <a:xfrm>
            <a:off x="6802226" y="1412647"/>
            <a:ext cx="4170281" cy="3868263"/>
          </a:xfrm>
          <a:prstGeom prst="donut">
            <a:avLst>
              <a:gd name="adj" fmla="val 50000"/>
            </a:avLst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4206" y="259493"/>
                <a:ext cx="6000280" cy="6107854"/>
              </a:xfrm>
              <a:noFill/>
              <a:ln w="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Let data uploader</a:t>
                </a:r>
                <a:r>
                  <a:rPr lang="en-US" dirty="0" smtClean="0"/>
                  <a:t> be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U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Server calculates </a:t>
                </a:r>
                <a:r>
                  <a:rPr lang="en-US" dirty="0" smtClean="0"/>
                  <a:t>delay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𝒔𝒆𝒓𝒗𝒆𝒓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 smtClean="0"/>
                  <a:t>after which data reaches server.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It </a:t>
                </a:r>
                <a:r>
                  <a:rPr lang="en-US" dirty="0" smtClean="0"/>
                  <a:t>then calculates </a:t>
                </a:r>
                <a:r>
                  <a:rPr lang="en-US" dirty="0" smtClean="0"/>
                  <a:t>distance </a:t>
                </a:r>
                <a:r>
                  <a:rPr lang="en-US" dirty="0" smtClean="0"/>
                  <a:t>that can be traveled in </a:t>
                </a:r>
                <a:r>
                  <a:rPr lang="en-US" dirty="0" smtClean="0"/>
                  <a:t>above delay at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v</a:t>
                </a:r>
                <a:r>
                  <a:rPr lang="en-US" dirty="0" smtClean="0"/>
                  <a:t> mph</a:t>
                </a:r>
                <a:r>
                  <a:rPr lang="en-US" dirty="0" smtClean="0"/>
                  <a:t>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Let distance be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‘r’.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At </a:t>
                </a:r>
                <a:r>
                  <a:rPr lang="en-US" dirty="0" smtClean="0"/>
                  <a:t>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𝒔𝒆𝒓𝒗𝒆𝒓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 smtClean="0"/>
                  <a:t>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U </a:t>
                </a:r>
                <a:r>
                  <a:rPr lang="en-US" dirty="0" smtClean="0"/>
                  <a:t>can be anywhere in a circle of radius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 r </a:t>
                </a:r>
                <a:r>
                  <a:rPr lang="en-US" dirty="0" smtClean="0"/>
                  <a:t>centered at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(X,Y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).</a:t>
                </a:r>
              </a:p>
              <a:p>
                <a:pPr marL="0" indent="0">
                  <a:buNone/>
                </a:pPr>
                <a:endParaRPr lang="en-US" b="1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206" y="259493"/>
                <a:ext cx="6000280" cy="6107854"/>
              </a:xfrm>
              <a:blipFill rotWithShape="0">
                <a:blip r:embed="rId4"/>
                <a:stretch>
                  <a:fillRect l="-2134" r="-1321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 flipV="1">
            <a:off x="8764859" y="3357569"/>
            <a:ext cx="2207648" cy="215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501313" y="3227634"/>
            <a:ext cx="59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</a:t>
            </a:r>
            <a:endParaRPr lang="en-US" sz="2400" b="1" dirty="0"/>
          </a:p>
        </p:txBody>
      </p:sp>
      <p:sp>
        <p:nvSpPr>
          <p:cNvPr id="38" name="Oval 37"/>
          <p:cNvSpPr/>
          <p:nvPr/>
        </p:nvSpPr>
        <p:spPr>
          <a:xfrm>
            <a:off x="5555111" y="6335269"/>
            <a:ext cx="267630" cy="2863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989128" y="6306243"/>
            <a:ext cx="132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355225" y="6355582"/>
            <a:ext cx="267630" cy="2863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667456" y="6310978"/>
            <a:ext cx="197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Uploader </a:t>
            </a:r>
            <a:r>
              <a:rPr lang="en-US" b="1" dirty="0" smtClean="0">
                <a:solidFill>
                  <a:srgbClr val="FF0000"/>
                </a:solidFill>
              </a:rPr>
              <a:t>(U)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9619755" y="6350847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81166" y="6328545"/>
            <a:ext cx="204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Intermediate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3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uiExpand="1" build="p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2" y="96191"/>
            <a:ext cx="10515600" cy="892629"/>
          </a:xfrm>
        </p:spPr>
        <p:txBody>
          <a:bodyPr/>
          <a:lstStyle/>
          <a:p>
            <a:r>
              <a:rPr lang="en-US" b="1" dirty="0" smtClean="0"/>
              <a:t>Scenario </a:t>
            </a:r>
            <a:r>
              <a:rPr lang="en-US" b="1" dirty="0" smtClean="0"/>
              <a:t>after first upload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172" y="1020082"/>
            <a:ext cx="11647714" cy="54678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When </a:t>
            </a:r>
            <a:r>
              <a:rPr lang="en-US" b="1" dirty="0" smtClean="0">
                <a:solidFill>
                  <a:srgbClr val="FF0000"/>
                </a:solidFill>
              </a:rPr>
              <a:t>U </a:t>
            </a:r>
            <a:r>
              <a:rPr lang="en-US" dirty="0" smtClean="0"/>
              <a:t>uploads data first time server draws circle </a:t>
            </a:r>
            <a:r>
              <a:rPr lang="en-US" dirty="0" smtClean="0"/>
              <a:t>of </a:t>
            </a:r>
            <a:r>
              <a:rPr lang="en-US" dirty="0" smtClean="0"/>
              <a:t>radius r. 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C</a:t>
            </a:r>
            <a:r>
              <a:rPr lang="en-US" dirty="0" smtClean="0"/>
              <a:t>enter of this circle be z1, let us name this circle </a:t>
            </a:r>
            <a:r>
              <a:rPr lang="en-US" b="1" dirty="0" smtClean="0">
                <a:solidFill>
                  <a:srgbClr val="FF0000"/>
                </a:solidFill>
              </a:rPr>
              <a:t>C1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43267" y="3046824"/>
            <a:ext cx="2801074" cy="2750144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56344" y="4363388"/>
            <a:ext cx="1387997" cy="1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93188" y="4345557"/>
            <a:ext cx="567159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64351" y="3976282"/>
            <a:ext cx="358815" cy="40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93188" y="5828230"/>
            <a:ext cx="771163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16301" y="3551493"/>
            <a:ext cx="2743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z1 is point where data is collected by source. (Same as </a:t>
            </a:r>
            <a:r>
              <a:rPr lang="en-US" b="1" dirty="0" smtClean="0">
                <a:solidFill>
                  <a:srgbClr val="FF0000"/>
                </a:solidFill>
              </a:rPr>
              <a:t>X,Y</a:t>
            </a:r>
            <a:r>
              <a:rPr lang="en-US" dirty="0" smtClean="0"/>
              <a:t> in previous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86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44" y="54542"/>
            <a:ext cx="10515600" cy="1099457"/>
          </a:xfrm>
        </p:spPr>
        <p:txBody>
          <a:bodyPr/>
          <a:lstStyle/>
          <a:p>
            <a:r>
              <a:rPr lang="en-US" b="1" dirty="0" smtClean="0"/>
              <a:t>After multiple uploads </a:t>
            </a:r>
            <a:r>
              <a:rPr lang="en-US" b="1" dirty="0" smtClean="0"/>
              <a:t>by </a:t>
            </a:r>
            <a:r>
              <a:rPr lang="en-US" b="1" dirty="0" smtClean="0"/>
              <a:t>same </a:t>
            </a:r>
            <a:r>
              <a:rPr lang="en-US" b="1" dirty="0" smtClean="0">
                <a:solidFill>
                  <a:srgbClr val="FF0000"/>
                </a:solidFill>
              </a:rPr>
              <a:t>U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991564" y="1953340"/>
            <a:ext cx="2801074" cy="2750144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04641" y="3269904"/>
            <a:ext cx="1387997" cy="13956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41485" y="3252073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z1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6936" y="2882798"/>
            <a:ext cx="35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r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41485" y="4734746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162350" y="1991853"/>
            <a:ext cx="2801074" cy="2750144"/>
          </a:xfrm>
          <a:prstGeom prst="ellipse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575611" y="3306557"/>
            <a:ext cx="1387997" cy="13956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12455" y="3288726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z2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3618" y="2919451"/>
            <a:ext cx="35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en-US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2455" y="4771399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C2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73659" y="1295512"/>
            <a:ext cx="2801074" cy="275014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286736" y="2641583"/>
            <a:ext cx="1387997" cy="1395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23580" y="2594245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z3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94743" y="2224970"/>
            <a:ext cx="35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r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23580" y="4076918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C3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62401" y="2510289"/>
            <a:ext cx="2801074" cy="27501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375479" y="3795591"/>
            <a:ext cx="1387997" cy="139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40914" y="3777760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z4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12077" y="3436739"/>
            <a:ext cx="35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40914" y="5260433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09422" y="3189020"/>
            <a:ext cx="2801074" cy="2750144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814744" y="4529036"/>
            <a:ext cx="1387997" cy="1395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45055" y="4487753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z5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16218" y="4118478"/>
            <a:ext cx="35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45055" y="5970426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C5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530328" y="2819811"/>
            <a:ext cx="2801074" cy="275014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8899044" y="4105113"/>
            <a:ext cx="1387997" cy="139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535888" y="4087282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z6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307051" y="3718007"/>
            <a:ext cx="358815" cy="40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535888" y="5569955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C6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991564" y="6263076"/>
            <a:ext cx="10141671" cy="5064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445412" y="6412180"/>
            <a:ext cx="616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cenario after 6 uploads made by </a:t>
            </a:r>
            <a:r>
              <a:rPr lang="en-US" b="1" dirty="0" smtClean="0">
                <a:solidFill>
                  <a:srgbClr val="FF0000"/>
                </a:solidFill>
              </a:rPr>
              <a:t>U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 animBg="1"/>
      <p:bldP spid="11" grpId="0"/>
      <p:bldP spid="12" grpId="0"/>
      <p:bldP spid="13" grpId="0"/>
      <p:bldP spid="14" grpId="0" animBg="1"/>
      <p:bldP spid="16" grpId="0"/>
      <p:bldP spid="17" grpId="0"/>
      <p:bldP spid="18" grpId="0"/>
      <p:bldP spid="19" grpId="0" animBg="1"/>
      <p:bldP spid="21" grpId="0"/>
      <p:bldP spid="22" grpId="0"/>
      <p:bldP spid="23" grpId="0"/>
      <p:bldP spid="24" grpId="0" animBg="1"/>
      <p:bldP spid="26" grpId="0"/>
      <p:bldP spid="27" grpId="0"/>
      <p:bldP spid="28" grpId="0"/>
      <p:bldP spid="29" grpId="0" animBg="1"/>
      <p:bldP spid="31" grpId="0"/>
      <p:bldP spid="32" grpId="0"/>
      <p:bldP spid="33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648" y="1286918"/>
                <a:ext cx="10961394" cy="2746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Server wants to remove set of points from previous circles which cannot be reached from current circle.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Server calculates distance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U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could have traveled between successive uploads.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𝑈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is the distance traveled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−1)</m:t>
                        </m:r>
                      </m:sub>
                    </m:sSub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648" y="1286918"/>
                <a:ext cx="10961394" cy="2746375"/>
              </a:xfrm>
              <a:blipFill rotWithShape="0">
                <a:blip r:embed="rId2"/>
                <a:stretch>
                  <a:fillRect l="-1168" t="-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63015" y="3802569"/>
                <a:ext cx="7144265" cy="2481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Example-</a:t>
                </a:r>
              </a:p>
              <a:p>
                <a:r>
                  <a:rPr lang="en-US" sz="2000" dirty="0" smtClean="0"/>
                  <a:t>        </a:t>
                </a:r>
                <a:r>
                  <a:rPr lang="en-US" sz="2000" b="1" dirty="0" smtClean="0">
                    <a:solidFill>
                      <a:srgbClr val="FF0000"/>
                    </a:solidFill>
                  </a:rPr>
                  <a:t>U</a:t>
                </a:r>
                <a:r>
                  <a:rPr lang="en-US" sz="2000" dirty="0" smtClean="0"/>
                  <a:t> makes 3 uploads	</a:t>
                </a:r>
                <a:r>
                  <a:rPr lang="en-US" sz="2000" dirty="0"/>
                  <a:t>	</a:t>
                </a:r>
                <a:endParaRPr lang="en-US" sz="2000" dirty="0" smtClean="0"/>
              </a:p>
              <a:p>
                <a:pPr lvl="1"/>
                <a:r>
                  <a:rPr lang="en-US" sz="2000" dirty="0"/>
                  <a:t>All </a:t>
                </a:r>
                <a:r>
                  <a:rPr lang="en-US" sz="2000" b="1" dirty="0"/>
                  <a:t>black lines </a:t>
                </a:r>
                <a:r>
                  <a:rPr lang="en-US" sz="2000" dirty="0"/>
                  <a:t>are of length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𝑈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All </a:t>
                </a:r>
                <a:r>
                  <a:rPr lang="en-US" sz="2000" b="1" dirty="0">
                    <a:solidFill>
                      <a:schemeClr val="accent1"/>
                    </a:solidFill>
                  </a:rPr>
                  <a:t>blue lines </a:t>
                </a:r>
                <a:r>
                  <a:rPr lang="en-US" sz="2000" dirty="0"/>
                  <a:t>are of length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𝑈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𝑡</m:t>
                        </m:r>
                        <m:r>
                          <a:rPr lang="en-US" sz="2000" i="1">
                            <a:latin typeface="Cambria Math" charset="0"/>
                          </a:rPr>
                          <m:t>−1)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lvl="1"/>
                <a:r>
                  <a:rPr lang="en-US" sz="2000" dirty="0" smtClean="0"/>
                  <a:t>If </a:t>
                </a:r>
                <a:r>
                  <a:rPr lang="en-US" sz="2000" b="1" dirty="0" smtClean="0">
                    <a:solidFill>
                      <a:srgbClr val="FF0000"/>
                    </a:solidFill>
                  </a:rPr>
                  <a:t>U</a:t>
                </a:r>
                <a:r>
                  <a:rPr lang="en-US" sz="2000" dirty="0" smtClean="0"/>
                  <a:t> is currently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, then it can be only on 4 points </a:t>
                </a:r>
                <a:r>
                  <a:rPr lang="en-US" sz="2000" dirty="0" smtClean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−1)</m:t>
                        </m:r>
                      </m:sub>
                    </m:sSub>
                  </m:oMath>
                </a14:m>
                <a:r>
                  <a:rPr lang="en-US" sz="2000" dirty="0" smtClean="0"/>
                  <a:t> &amp; on 2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000" i="1">
                            <a:latin typeface="Cambria Math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−2)</m:t>
                        </m:r>
                      </m:sub>
                    </m:sSub>
                  </m:oMath>
                </a14:m>
                <a:r>
                  <a:rPr lang="en-US" sz="2000" dirty="0" smtClean="0"/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15" y="3802569"/>
                <a:ext cx="7144265" cy="2481577"/>
              </a:xfrm>
              <a:prstGeom prst="rect">
                <a:avLst/>
              </a:prstGeom>
              <a:blipFill rotWithShape="0">
                <a:blip r:embed="rId3"/>
                <a:stretch>
                  <a:fillRect l="-1792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onut 5"/>
          <p:cNvSpPr/>
          <p:nvPr/>
        </p:nvSpPr>
        <p:spPr>
          <a:xfrm>
            <a:off x="9714571" y="3708801"/>
            <a:ext cx="2326435" cy="2200947"/>
          </a:xfrm>
          <a:prstGeom prst="donut">
            <a:avLst>
              <a:gd name="adj" fmla="val 806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559266" y="3163373"/>
            <a:ext cx="2326435" cy="2200947"/>
          </a:xfrm>
          <a:prstGeom prst="donut">
            <a:avLst>
              <a:gd name="adj" fmla="val 806"/>
            </a:avLst>
          </a:prstGeom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6965619" y="3593210"/>
            <a:ext cx="2326435" cy="2200947"/>
          </a:xfrm>
          <a:prstGeom prst="donut">
            <a:avLst>
              <a:gd name="adj" fmla="val 806"/>
            </a:avLst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682664" y="5998710"/>
                <a:ext cx="539378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2664" y="5998710"/>
                <a:ext cx="539378" cy="404919"/>
              </a:xfrm>
              <a:prstGeom prst="rect">
                <a:avLst/>
              </a:prstGeom>
              <a:blipFill rotWithShape="0">
                <a:blip r:embed="rId4"/>
                <a:stretch>
                  <a:fillRect l="-12360" r="-1011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090639" y="5575414"/>
                <a:ext cx="832728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charset="0"/>
                            </a:rPr>
                            <m:t>−1)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639" y="5575414"/>
                <a:ext cx="832728" cy="404919"/>
              </a:xfrm>
              <a:prstGeom prst="rect">
                <a:avLst/>
              </a:prstGeom>
              <a:blipFill rotWithShape="0">
                <a:blip r:embed="rId5"/>
                <a:stretch>
                  <a:fillRect l="-10219" r="-875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747381" y="5909748"/>
                <a:ext cx="832728" cy="404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−2)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381" y="5909748"/>
                <a:ext cx="832728" cy="404919"/>
              </a:xfrm>
              <a:prstGeom prst="rect">
                <a:avLst/>
              </a:prstGeom>
              <a:blipFill rotWithShape="0">
                <a:blip r:embed="rId6"/>
                <a:stretch>
                  <a:fillRect l="-8824" r="-6618" b="-25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 flipH="1" flipV="1">
            <a:off x="10002643" y="3802569"/>
            <a:ext cx="1332090" cy="60216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0261669" y="4263846"/>
            <a:ext cx="1352915" cy="5809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9657130" y="4263846"/>
            <a:ext cx="869146" cy="41561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9972874" y="4713422"/>
            <a:ext cx="912826" cy="3619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283185" y="3802569"/>
            <a:ext cx="1719460" cy="351121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283186" y="4263922"/>
            <a:ext cx="1373945" cy="25346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015" y="197879"/>
            <a:ext cx="11451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Server’s Intuition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8378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4949295" y="1393374"/>
            <a:ext cx="3650419" cy="2335663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483583" y="2276989"/>
            <a:ext cx="2392631" cy="1114036"/>
          </a:xfrm>
          <a:prstGeom prst="round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Data Collector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(Server)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27205" y="1628371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Computing</a:t>
            </a:r>
          </a:p>
          <a:p>
            <a:pPr algn="ctr"/>
            <a:r>
              <a:rPr lang="en-US" b="1" dirty="0" smtClean="0"/>
              <a:t> cloud</a:t>
            </a:r>
            <a:endParaRPr lang="en-US" b="1" dirty="0"/>
          </a:p>
        </p:txBody>
      </p:sp>
      <p:pic>
        <p:nvPicPr>
          <p:cNvPr id="10" name="Picture 9" descr="http://1.bp.blogspot.com/-WdsTdP0ezmA/TPhVPaM9JrI/AAAAAAAAACg/hPETFSYBrwE/s1600/Bus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" y="1429261"/>
            <a:ext cx="3810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26" y="4367743"/>
            <a:ext cx="1108351" cy="1869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77" y="5441587"/>
            <a:ext cx="256554" cy="51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23" y="5529389"/>
            <a:ext cx="1781497" cy="894024"/>
          </a:xfrm>
          <a:prstGeom prst="rect">
            <a:avLst/>
          </a:prstGeom>
          <a:gradFill>
            <a:gsLst>
              <a:gs pos="45000">
                <a:schemeClr val="accent1">
                  <a:lumMod val="45000"/>
                  <a:lumOff val="55000"/>
                  <a:alpha val="66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82998">
                <a:srgbClr val="CAD7EE"/>
              </a:gs>
              <a:gs pos="9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87" y="2448436"/>
            <a:ext cx="275524" cy="55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787" y="2448436"/>
            <a:ext cx="275524" cy="55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2173" y="2373941"/>
            <a:ext cx="274109" cy="55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067" y="5756935"/>
            <a:ext cx="1781497" cy="894024"/>
          </a:xfrm>
          <a:prstGeom prst="rect">
            <a:avLst/>
          </a:prstGeom>
          <a:gradFill>
            <a:gsLst>
              <a:gs pos="45000">
                <a:schemeClr val="accent1">
                  <a:lumMod val="45000"/>
                  <a:lumOff val="55000"/>
                  <a:alpha val="66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82998">
                <a:srgbClr val="CAD7EE"/>
              </a:gs>
              <a:gs pos="9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086" y="3914123"/>
            <a:ext cx="1781497" cy="894024"/>
          </a:xfrm>
          <a:prstGeom prst="rect">
            <a:avLst/>
          </a:prstGeom>
          <a:gradFill>
            <a:gsLst>
              <a:gs pos="45000">
                <a:schemeClr val="accent1">
                  <a:lumMod val="45000"/>
                  <a:lumOff val="55000"/>
                  <a:alpha val="66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82998">
                <a:srgbClr val="CAD7EE"/>
              </a:gs>
              <a:gs pos="9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</p:pic>
      <p:sp>
        <p:nvSpPr>
          <p:cNvPr id="20" name="Arc 19"/>
          <p:cNvSpPr/>
          <p:nvPr/>
        </p:nvSpPr>
        <p:spPr>
          <a:xfrm flipH="1">
            <a:off x="10115551" y="5071027"/>
            <a:ext cx="579497" cy="5042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/>
          <p:nvPr/>
        </p:nvSpPr>
        <p:spPr>
          <a:xfrm rot="17185752">
            <a:off x="10230376" y="5314854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rot="9135256" flipH="1">
            <a:off x="9210669" y="5680629"/>
            <a:ext cx="579497" cy="5042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5219918">
            <a:off x="9139755" y="5624419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5400000" flipH="1">
            <a:off x="8159454" y="4933544"/>
            <a:ext cx="579497" cy="5042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035818">
            <a:off x="8020552" y="5091013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381" y="382207"/>
            <a:ext cx="2183971" cy="1639412"/>
          </a:xfrm>
          <a:prstGeom prst="rect">
            <a:avLst/>
          </a:prstGeom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54" y="4534431"/>
            <a:ext cx="1108351" cy="1869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05" y="5608275"/>
            <a:ext cx="256554" cy="51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6" descr="&lt;strong&gt;Smartphone&lt;/strong&gt; Excitement by erlandh - A spiky hair cartoon looking at a ..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06" y="124737"/>
            <a:ext cx="636270" cy="1524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3773458">
            <a:off x="5085598" y="907038"/>
            <a:ext cx="511967" cy="88958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1005496">
            <a:off x="4138963" y="2205888"/>
            <a:ext cx="511967" cy="88958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7303625">
            <a:off x="5142533" y="3482179"/>
            <a:ext cx="511967" cy="8895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3702040">
            <a:off x="8514676" y="2945281"/>
            <a:ext cx="511967" cy="8895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0574766">
            <a:off x="8807587" y="1527107"/>
            <a:ext cx="511967" cy="88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Uploader Localization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If same </a:t>
            </a:r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 uploads more and more data (more circles will be formed), number of possible points to reach previous </a:t>
            </a:r>
            <a:r>
              <a:rPr lang="en-US" dirty="0" smtClean="0"/>
              <a:t>circle keeps </a:t>
            </a:r>
            <a:r>
              <a:rPr lang="en-US" dirty="0" smtClean="0"/>
              <a:t>on decreasing.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Uploader is localized if adversary </a:t>
            </a:r>
            <a:r>
              <a:rPr lang="en-US" b="1" dirty="0" smtClean="0">
                <a:solidFill>
                  <a:srgbClr val="FF0000"/>
                </a:solidFill>
              </a:rPr>
              <a:t>comes to know at which point </a:t>
            </a:r>
            <a:r>
              <a:rPr lang="en-US" b="1" dirty="0" smtClean="0">
                <a:solidFill>
                  <a:srgbClr val="FF0000"/>
                </a:solidFill>
              </a:rPr>
              <a:t>uploader </a:t>
            </a:r>
            <a:r>
              <a:rPr lang="en-US" b="1" dirty="0" smtClean="0">
                <a:solidFill>
                  <a:srgbClr val="FF0000"/>
                </a:solidFill>
              </a:rPr>
              <a:t>was in </a:t>
            </a:r>
            <a:r>
              <a:rPr lang="en-US" b="1" dirty="0" smtClean="0">
                <a:solidFill>
                  <a:srgbClr val="FF0000"/>
                </a:solidFill>
              </a:rPr>
              <a:t>past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dversary can then correlate data collected from that point with </a:t>
            </a:r>
            <a:r>
              <a:rPr lang="en-US" b="1" dirty="0" smtClean="0">
                <a:solidFill>
                  <a:srgbClr val="FF0000"/>
                </a:solidFill>
              </a:rPr>
              <a:t>U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704794" y="291150"/>
                <a:ext cx="34129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Scenario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𝑠𝑒𝑟𝑣𝑒𝑟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794" y="291150"/>
                <a:ext cx="3412972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4643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30" y="935528"/>
            <a:ext cx="5211403" cy="515204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3" name="Oval 22"/>
          <p:cNvSpPr/>
          <p:nvPr/>
        </p:nvSpPr>
        <p:spPr>
          <a:xfrm>
            <a:off x="8665693" y="3225168"/>
            <a:ext cx="267630" cy="286384"/>
          </a:xfrm>
          <a:prstGeom prst="ellipse">
            <a:avLst/>
          </a:prstGeom>
          <a:solidFill>
            <a:srgbClr val="FFC0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019391" y="5184524"/>
            <a:ext cx="267630" cy="286384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26013" y="4307892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665693" y="2765791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089686" y="3440377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961377" y="1485484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665693" y="4898140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969972" y="1079457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850136" y="5758028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972507" y="1485484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08240" y="2291370"/>
            <a:ext cx="267630" cy="2863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969972" y="3081976"/>
            <a:ext cx="267630" cy="2863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nut 34"/>
          <p:cNvSpPr/>
          <p:nvPr/>
        </p:nvSpPr>
        <p:spPr>
          <a:xfrm>
            <a:off x="6802226" y="1412647"/>
            <a:ext cx="4170281" cy="3868263"/>
          </a:xfrm>
          <a:prstGeom prst="donut">
            <a:avLst>
              <a:gd name="adj" fmla="val 50000"/>
            </a:avLst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8764859" y="3357569"/>
            <a:ext cx="2207648" cy="2158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501313" y="3227634"/>
            <a:ext cx="59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</a:t>
            </a:r>
            <a:endParaRPr lang="en-US" sz="2400" b="1" dirty="0"/>
          </a:p>
        </p:txBody>
      </p:sp>
      <p:sp>
        <p:nvSpPr>
          <p:cNvPr id="38" name="Oval 37"/>
          <p:cNvSpPr/>
          <p:nvPr/>
        </p:nvSpPr>
        <p:spPr>
          <a:xfrm>
            <a:off x="5555111" y="6335269"/>
            <a:ext cx="267630" cy="2863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989128" y="6306243"/>
            <a:ext cx="132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355223" y="6355582"/>
            <a:ext cx="267630" cy="2863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649793" y="6310978"/>
            <a:ext cx="1992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Uploader </a:t>
            </a:r>
            <a:r>
              <a:rPr lang="en-US" b="1" dirty="0" smtClean="0">
                <a:solidFill>
                  <a:srgbClr val="FF0000"/>
                </a:solidFill>
              </a:rPr>
              <a:t>(U)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9619755" y="6350847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014619" y="6317394"/>
            <a:ext cx="204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Intermediate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01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30" y="690201"/>
            <a:ext cx="5211403" cy="515204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Oval 5"/>
          <p:cNvSpPr/>
          <p:nvPr/>
        </p:nvSpPr>
        <p:spPr>
          <a:xfrm>
            <a:off x="8665693" y="2979841"/>
            <a:ext cx="267630" cy="286384"/>
          </a:xfrm>
          <a:prstGeom prst="ellipse">
            <a:avLst/>
          </a:prstGeom>
          <a:solidFill>
            <a:srgbClr val="FFC000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019391" y="4939197"/>
            <a:ext cx="267630" cy="286384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26013" y="4062565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665693" y="2520464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089686" y="3195050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961377" y="1240157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665693" y="4652813"/>
            <a:ext cx="267630" cy="28638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69972" y="834130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850136" y="5512701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972507" y="1240157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008240" y="2046043"/>
            <a:ext cx="267630" cy="2863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69972" y="2836649"/>
            <a:ext cx="267630" cy="2863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55111" y="6335269"/>
            <a:ext cx="267630" cy="2863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989128" y="6306243"/>
            <a:ext cx="132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7399830" y="6355582"/>
            <a:ext cx="267630" cy="2863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694398" y="6310978"/>
            <a:ext cx="191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Uploader </a:t>
            </a:r>
            <a:r>
              <a:rPr lang="en-US" b="1" dirty="0" smtClean="0">
                <a:solidFill>
                  <a:srgbClr val="FF0000"/>
                </a:solidFill>
              </a:rPr>
              <a:t>(U)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9619755" y="6350847"/>
            <a:ext cx="267630" cy="286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070374" y="6306243"/>
            <a:ext cx="204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Intermediate Nodes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9810522" y="1838352"/>
            <a:ext cx="686432" cy="716454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193288" y="612362"/>
                <a:ext cx="6096000" cy="48320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800" dirty="0" smtClean="0"/>
                  <a:t>Let localized location of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U</a:t>
                </a:r>
                <a:r>
                  <a:rPr lang="en-US" sz="2800" dirty="0" smtClean="0"/>
                  <a:t> be 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b="1" dirty="0" smtClean="0"/>
                  <a:t>.</a:t>
                </a:r>
              </a:p>
              <a:p>
                <a:endParaRPr lang="en-US" sz="2800" b="1" dirty="0" smtClean="0"/>
              </a:p>
              <a:p>
                <a:r>
                  <a:rPr lang="en-US" sz="2800" dirty="0" smtClean="0"/>
                  <a:t>Server knows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dirty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dirty="0">
                            <a:latin typeface="Cambria Math" charset="0"/>
                          </a:rPr>
                          <m:t>𝑠𝑒𝑟𝑣𝑒𝑟</m:t>
                        </m:r>
                      </m:sub>
                    </m:sSub>
                  </m:oMath>
                </a14:m>
                <a:r>
                  <a:rPr lang="en-US" sz="2800" dirty="0" smtClean="0"/>
                  <a:t>,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U </a:t>
                </a:r>
                <a:r>
                  <a:rPr lang="en-US" sz="2800" dirty="0" smtClean="0"/>
                  <a:t>was at 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sz="2800" b="0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0" i="1">
                        <a:latin typeface="Cambria Math" charset="0"/>
                      </a:rPr>
                      <m:t>)</m:t>
                    </m:r>
                  </m:oMath>
                </a14:m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Adversary </a:t>
                </a:r>
                <a:r>
                  <a:rPr lang="en-US" sz="2800" dirty="0"/>
                  <a:t>can </a:t>
                </a:r>
                <a:r>
                  <a:rPr lang="en-US" sz="2800" dirty="0" smtClean="0"/>
                  <a:t>now correlate </a:t>
                </a:r>
                <a:r>
                  <a:rPr lang="en-US" sz="2800" dirty="0"/>
                  <a:t>data collected </a:t>
                </a:r>
                <a:r>
                  <a:rPr lang="en-US" sz="2800" dirty="0" smtClean="0"/>
                  <a:t>at 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800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charset="0"/>
                          </a:rPr>
                          <m:t>𝒚</m:t>
                        </m:r>
                      </m:e>
                      <m:sup>
                        <m:r>
                          <a:rPr lang="en-US" sz="2800" b="1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sz="2800" b="1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and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sz="2800" b="1" i="1" dirty="0">
                            <a:latin typeface="Cambria Math" charset="0"/>
                          </a:rPr>
                          <m:t>𝒔𝒆𝒓𝒗𝒆𝒓</m:t>
                        </m:r>
                      </m:sub>
                    </m:sSub>
                  </m:oMath>
                </a14:m>
                <a:r>
                  <a:rPr lang="en-US" sz="2800" dirty="0" smtClean="0"/>
                  <a:t> with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U</a:t>
                </a:r>
                <a:r>
                  <a:rPr lang="en-US" sz="2800" dirty="0" smtClean="0"/>
                  <a:t>.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This data was uploaded by some other node, </a:t>
                </a:r>
                <a:r>
                  <a:rPr lang="en-US" sz="2800" b="1" dirty="0" smtClean="0">
                    <a:solidFill>
                      <a:srgbClr val="7030A0"/>
                    </a:solidFill>
                  </a:rPr>
                  <a:t>U2</a:t>
                </a:r>
                <a:r>
                  <a:rPr lang="en-US" sz="2800" dirty="0" smtClean="0"/>
                  <a:t>.</a:t>
                </a:r>
                <a:endParaRPr lang="en-US" sz="2800" dirty="0"/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88" y="612362"/>
                <a:ext cx="6096000" cy="4832092"/>
              </a:xfrm>
              <a:prstGeom prst="rect">
                <a:avLst/>
              </a:prstGeom>
              <a:blipFill rotWithShape="0">
                <a:blip r:embed="rId3"/>
                <a:stretch>
                  <a:fillRect l="-2100" t="-1135" b="-2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10442639" y="1968713"/>
                <a:ext cx="848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1" i="1">
                        <a:latin typeface="Cambria Math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2639" y="1968713"/>
                <a:ext cx="84818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755" t="-9836" r="-215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2945919" y="6350847"/>
            <a:ext cx="267630" cy="286384"/>
          </a:xfrm>
          <a:prstGeom prst="ellipse">
            <a:avLst/>
          </a:prstGeom>
          <a:solidFill>
            <a:srgbClr val="7030A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379936" y="6314108"/>
            <a:ext cx="221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Uploader 2 </a:t>
            </a:r>
            <a:r>
              <a:rPr lang="en-US" b="1" dirty="0" smtClean="0">
                <a:solidFill>
                  <a:srgbClr val="7030A0"/>
                </a:solidFill>
              </a:rPr>
              <a:t>(U2)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1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Real World City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1536639"/>
            <a:ext cx="10850880" cy="4708045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 Maps are stored in the form of graphs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 smtClean="0"/>
              <a:t> Road segments are represented as edges with nodes as end points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Changes in adversary approach-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dirty="0" smtClean="0"/>
              <a:t>Circles replaced by graph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dirty="0" smtClean="0"/>
              <a:t>Possible points replaced by nodes and edges remaining after pruning the graph.</a:t>
            </a:r>
          </a:p>
          <a:p>
            <a:pPr marL="457200" lvl="1" indent="0">
              <a:lnSpc>
                <a:spcPct val="170000"/>
              </a:lnSpc>
              <a:buNone/>
            </a:pPr>
            <a:r>
              <a:rPr lang="en-US" dirty="0" smtClean="0"/>
              <a:t>Adversary performs </a:t>
            </a:r>
            <a:r>
              <a:rPr lang="en-US" b="1" dirty="0" smtClean="0">
                <a:solidFill>
                  <a:srgbClr val="FF0000"/>
                </a:solidFill>
              </a:rPr>
              <a:t>Graph Pruning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4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249" y="1909397"/>
            <a:ext cx="7162800" cy="3467100"/>
          </a:xfrm>
        </p:spPr>
      </p:pic>
      <p:sp>
        <p:nvSpPr>
          <p:cNvPr id="5" name="TextBox 4"/>
          <p:cNvSpPr txBox="1"/>
          <p:nvPr/>
        </p:nvSpPr>
        <p:spPr>
          <a:xfrm>
            <a:off x="3163331" y="5140413"/>
            <a:ext cx="4571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Graph Pruning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169246" y="5103342"/>
            <a:ext cx="4571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41742" y="5128056"/>
            <a:ext cx="11944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Pruned G1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3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2422525"/>
            <a:ext cx="5090160" cy="1325563"/>
          </a:xfrm>
        </p:spPr>
        <p:txBody>
          <a:bodyPr/>
          <a:lstStyle/>
          <a:p>
            <a:r>
              <a:rPr lang="en-US" b="1" dirty="0" smtClean="0"/>
              <a:t>Defender Approach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25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Uploader Strategy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Not upload a data packet which has been collected recently.</a:t>
            </a:r>
          </a:p>
          <a:p>
            <a:pPr marL="457200" lvl="1" indent="0">
              <a:buNone/>
            </a:pPr>
            <a:r>
              <a:rPr lang="en-US" dirty="0" smtClean="0"/>
              <a:t>Uploader very close to data collected locatio</a:t>
            </a:r>
            <a:r>
              <a:rPr lang="en-US" dirty="0"/>
              <a:t>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Not make frequent uploads within a short span of time.</a:t>
            </a:r>
          </a:p>
          <a:p>
            <a:pPr marL="457200" lvl="1" indent="0">
              <a:buNone/>
            </a:pPr>
            <a:r>
              <a:rPr lang="en-US" dirty="0" smtClean="0"/>
              <a:t>Adversary able to prune large number of nodes from previous graphs.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Uploader Algorithm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Uploader runs an algorithm to decide whether it is safe for it to upload data to server or not.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If an upload leads to uploader being localized, uploader would not upload data to server.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Instead data would be forwarded to one of neighboring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3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746" y="253613"/>
            <a:ext cx="10515600" cy="1325563"/>
          </a:xfrm>
        </p:spPr>
        <p:txBody>
          <a:bodyPr/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6" y="1392382"/>
            <a:ext cx="10327108" cy="4509654"/>
          </a:xfrm>
        </p:spPr>
      </p:pic>
    </p:spTree>
    <p:extLst>
      <p:ext uri="{BB962C8B-B14F-4D97-AF65-F5344CB8AC3E}">
        <p14:creationId xmlns:p14="http://schemas.microsoft.com/office/powerpoint/2010/main" val="119873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9027" y="2591812"/>
            <a:ext cx="2865120" cy="1325563"/>
          </a:xfrm>
        </p:spPr>
        <p:txBody>
          <a:bodyPr/>
          <a:lstStyle/>
          <a:p>
            <a:r>
              <a:rPr lang="en-US" b="1" dirty="0" smtClean="0"/>
              <a:t>Evaluation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77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2748" y="2412289"/>
            <a:ext cx="9583083" cy="1325563"/>
          </a:xfrm>
        </p:spPr>
        <p:txBody>
          <a:bodyPr/>
          <a:lstStyle/>
          <a:p>
            <a:r>
              <a:rPr lang="en-US" b="1" dirty="0" smtClean="0"/>
              <a:t>Need for </a:t>
            </a:r>
            <a:r>
              <a:rPr lang="en-US" b="1" dirty="0" smtClean="0"/>
              <a:t>Collecting </a:t>
            </a:r>
            <a:r>
              <a:rPr lang="en-US" b="1" dirty="0" smtClean="0"/>
              <a:t>Location </a:t>
            </a:r>
            <a:r>
              <a:rPr lang="en-US" b="1" dirty="0" smtClean="0"/>
              <a:t>Based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306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Goal of Evaluation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05" y="2598234"/>
            <a:ext cx="10138486" cy="2129630"/>
          </a:xfrm>
          <a:ln w="254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How well can an adversary localize an uploader and how an uploader can prevent itself from being localized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6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Simulations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simulate vehicular communication network.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Vehicles need to move on road segments, follow traffic rules and communicate with each other.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 single simulator served our purpose, so we used suite of simulators.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72" y="343354"/>
            <a:ext cx="10515600" cy="810532"/>
          </a:xfrm>
        </p:spPr>
        <p:txBody>
          <a:bodyPr/>
          <a:lstStyle/>
          <a:p>
            <a:r>
              <a:rPr lang="en-US" b="1" dirty="0" smtClean="0"/>
              <a:t>Suite of Simulators Used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72" y="1423904"/>
            <a:ext cx="11364686" cy="4963885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SUMO- Simulation of Urban Mobility	</a:t>
            </a:r>
          </a:p>
          <a:p>
            <a:pPr marL="457200" lvl="1" indent="0">
              <a:buNone/>
            </a:pPr>
            <a:r>
              <a:rPr lang="en-US" dirty="0" smtClean="0"/>
              <a:t>Used for Vehicle simulations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OMNeT</a:t>
            </a:r>
            <a:r>
              <a:rPr lang="en-US" b="1" dirty="0" smtClean="0"/>
              <a:t>++</a:t>
            </a:r>
          </a:p>
          <a:p>
            <a:pPr marL="457200" lvl="1" indent="0">
              <a:buNone/>
            </a:pPr>
            <a:r>
              <a:rPr lang="en-US" dirty="0" smtClean="0"/>
              <a:t>Used for network simulations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Veins</a:t>
            </a:r>
          </a:p>
          <a:p>
            <a:pPr marL="457200" lvl="1" indent="0">
              <a:buNone/>
            </a:pPr>
            <a:r>
              <a:rPr lang="en-US" dirty="0"/>
              <a:t>F</a:t>
            </a:r>
            <a:r>
              <a:rPr lang="en-US" dirty="0" smtClean="0"/>
              <a:t>ramework which interacts with SUMO and </a:t>
            </a:r>
            <a:r>
              <a:rPr lang="en-US" dirty="0" err="1" smtClean="0"/>
              <a:t>OMNeT</a:t>
            </a:r>
            <a:r>
              <a:rPr lang="en-US" dirty="0" smtClean="0"/>
              <a:t>++. </a:t>
            </a:r>
          </a:p>
          <a:p>
            <a:pPr marL="457200" lvl="1" indent="0">
              <a:buNone/>
            </a:pPr>
            <a:r>
              <a:rPr lang="en-US" dirty="0" smtClean="0"/>
              <a:t>As vehicles </a:t>
            </a:r>
            <a:r>
              <a:rPr lang="en-US" dirty="0"/>
              <a:t>move in </a:t>
            </a:r>
            <a:r>
              <a:rPr lang="en-US" dirty="0" smtClean="0"/>
              <a:t>SUMO, </a:t>
            </a:r>
            <a:r>
              <a:rPr lang="en-US" dirty="0"/>
              <a:t>updates of their positions are made </a:t>
            </a:r>
            <a:r>
              <a:rPr lang="en-US" dirty="0" smtClean="0"/>
              <a:t>in </a:t>
            </a:r>
            <a:r>
              <a:rPr lang="en-US" dirty="0" err="1"/>
              <a:t>OMNet</a:t>
            </a:r>
            <a:r>
              <a:rPr lang="en-US" dirty="0"/>
              <a:t>++ simulator as movement of </a:t>
            </a:r>
            <a:r>
              <a:rPr lang="en-US" dirty="0" smtClean="0"/>
              <a:t>nodes</a:t>
            </a:r>
            <a:r>
              <a:rPr lang="en-US" dirty="0"/>
              <a:t> </a:t>
            </a:r>
            <a:r>
              <a:rPr lang="en-US" dirty="0" smtClean="0"/>
              <a:t>with help of Veins.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" y="114753"/>
            <a:ext cx="10515600" cy="1325563"/>
          </a:xfrm>
        </p:spPr>
        <p:txBody>
          <a:bodyPr/>
          <a:lstStyle/>
          <a:p>
            <a:r>
              <a:rPr lang="en-US" b="1" dirty="0" smtClean="0"/>
              <a:t>Simulation </a:t>
            </a:r>
            <a:r>
              <a:rPr lang="en-US" b="1" dirty="0" smtClean="0"/>
              <a:t>Setup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14" y="1003394"/>
            <a:ext cx="8251372" cy="5854606"/>
          </a:xfrm>
        </p:spPr>
      </p:pic>
    </p:spTree>
    <p:extLst>
      <p:ext uri="{BB962C8B-B14F-4D97-AF65-F5344CB8AC3E}">
        <p14:creationId xmlns:p14="http://schemas.microsoft.com/office/powerpoint/2010/main" val="70489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Privacy </a:t>
            </a:r>
            <a:r>
              <a:rPr lang="en-US" b="1" dirty="0"/>
              <a:t>M</a:t>
            </a:r>
            <a:r>
              <a:rPr lang="en-US" b="1" dirty="0" smtClean="0"/>
              <a:t>etrics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245" y="1825625"/>
            <a:ext cx="11430000" cy="4512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K-anonymity</a:t>
            </a:r>
            <a:r>
              <a:rPr lang="en-US" dirty="0" smtClean="0"/>
              <a:t> (one of </a:t>
            </a:r>
            <a:r>
              <a:rPr lang="en-US" dirty="0" smtClean="0"/>
              <a:t>K </a:t>
            </a:r>
            <a:r>
              <a:rPr lang="en-US" dirty="0" smtClean="0"/>
              <a:t>values) - </a:t>
            </a:r>
            <a:r>
              <a:rPr lang="en-US" dirty="0" smtClean="0"/>
              <a:t>Larger </a:t>
            </a:r>
            <a:r>
              <a:rPr lang="en-US" dirty="0" smtClean="0"/>
              <a:t>value of </a:t>
            </a:r>
            <a:r>
              <a:rPr lang="en-US" dirty="0"/>
              <a:t>K</a:t>
            </a:r>
            <a:r>
              <a:rPr lang="en-US" dirty="0" smtClean="0"/>
              <a:t>, </a:t>
            </a:r>
            <a:r>
              <a:rPr lang="en-US" dirty="0" smtClean="0"/>
              <a:t>greater </a:t>
            </a:r>
            <a:r>
              <a:rPr lang="en-US" dirty="0" smtClean="0"/>
              <a:t>is privacy </a:t>
            </a:r>
            <a:r>
              <a:rPr lang="en-US" dirty="0" smtClean="0"/>
              <a:t>guarantee</a:t>
            </a:r>
            <a:r>
              <a:rPr lang="en-US" dirty="0" smtClean="0"/>
              <a:t>. In our proble</a:t>
            </a:r>
            <a:r>
              <a:rPr lang="en-US" dirty="0" smtClean="0"/>
              <a:t>m, ‘K’ is number of different streets, so user can be in any one of ‘K’ streets.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Length </a:t>
            </a:r>
            <a:r>
              <a:rPr lang="en-US" b="1" dirty="0" smtClean="0"/>
              <a:t>of region of </a:t>
            </a:r>
            <a:r>
              <a:rPr lang="en-US" b="1" dirty="0" smtClean="0"/>
              <a:t>interest (L) </a:t>
            </a:r>
            <a:r>
              <a:rPr lang="en-US" dirty="0" smtClean="0"/>
              <a:t>-</a:t>
            </a:r>
            <a:r>
              <a:rPr lang="en-US" b="1" dirty="0" smtClean="0"/>
              <a:t>  </a:t>
            </a:r>
            <a:r>
              <a:rPr lang="en-US" dirty="0" smtClean="0"/>
              <a:t>T</a:t>
            </a:r>
            <a:r>
              <a:rPr lang="en-US" dirty="0" smtClean="0"/>
              <a:t>otal region where adversary thinks uploader could be.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92151" y="142101"/>
                <a:ext cx="10515600" cy="1325563"/>
              </a:xfrm>
            </p:spPr>
            <p:txBody>
              <a:bodyPr/>
              <a:lstStyle/>
              <a:p>
                <a:r>
                  <a:rPr lang="en-US" b="1" dirty="0" smtClean="0"/>
                  <a:t>User Defined Privacy Level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b="1" dirty="0" smtClean="0"/>
                  <a:t>)</a:t>
                </a:r>
                <a:endParaRPr lang="en-US" b="1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2151" y="142101"/>
                <a:ext cx="10515600" cy="1325563"/>
              </a:xfrm>
              <a:blipFill rotWithShape="0"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2151" y="1712990"/>
                <a:ext cx="6911898" cy="468780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Each user chooses threshold values of K &amp; L, if these values are not satisfied then data would not be uploaded to server.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Privacy levels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dirty="0" smtClean="0"/>
                  <a:t>) are defined based on values of K and L.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dirty="0" smtClean="0"/>
                  <a:t>=3, k=3 and L=240 meters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151" y="1712990"/>
                <a:ext cx="6911898" cy="4687809"/>
              </a:xfrm>
              <a:blipFill rotWithShape="0">
                <a:blip r:embed="rId3"/>
                <a:stretch>
                  <a:fillRect l="-1764" t="-2081" r="-1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946382"/>
                  </p:ext>
                </p:extLst>
              </p:nvPr>
            </p:nvGraphicFramePr>
            <p:xfrm>
              <a:off x="7917367" y="2516633"/>
              <a:ext cx="3702204" cy="32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7779"/>
                    <a:gridCol w="1006579"/>
                    <a:gridCol w="1557846"/>
                  </a:tblGrid>
                  <a:tr h="6541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  (meters)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54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54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160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54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240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54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320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946382"/>
                  </p:ext>
                </p:extLst>
              </p:nvPr>
            </p:nvGraphicFramePr>
            <p:xfrm>
              <a:off x="7917367" y="2516633"/>
              <a:ext cx="3702204" cy="32708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7779"/>
                    <a:gridCol w="1006579"/>
                    <a:gridCol w="1557846"/>
                  </a:tblGrid>
                  <a:tr h="6541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35" t="-4630" r="-227807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L  (meters)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54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54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160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54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240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6541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320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434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Maps Used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7502"/>
            <a:ext cx="489237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78" y="1690688"/>
            <a:ext cx="3656913" cy="37281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6443" y="5418840"/>
            <a:ext cx="259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Custom toy map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216346" y="5418839"/>
            <a:ext cx="44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Luxembourg city 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43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88" y="239286"/>
            <a:ext cx="10219913" cy="1095281"/>
          </a:xfrm>
        </p:spPr>
        <p:txBody>
          <a:bodyPr>
            <a:noAutofit/>
          </a:bodyPr>
          <a:lstStyle/>
          <a:p>
            <a:r>
              <a:rPr lang="en-US" b="1" dirty="0" smtClean="0"/>
              <a:t>Choice of parameters 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8349" y="1434929"/>
                <a:ext cx="11457699" cy="525580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Toy Map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 smtClean="0"/>
                  <a:t> Speed: 25 m/s, Acceleration: 0.8 m/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 Deceleration: 4.5 m/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 smtClean="0"/>
                  <a:t> Car following Krauss model used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20-25 vehicles in simulation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Not upload message generated within 15 seconds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 smtClean="0"/>
                  <a:t> Minimum delay between successive uploads is 15 seconds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 smtClean="0"/>
                  <a:t> In 15 seconds, user can cover 375 meters.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349" y="1434929"/>
                <a:ext cx="11457699" cy="5255803"/>
              </a:xfrm>
              <a:blipFill rotWithShape="0">
                <a:blip r:embed="rId2"/>
                <a:stretch>
                  <a:fillRect l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51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8710" y="1245760"/>
                <a:ext cx="11190069" cy="543381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Luxembourg City Map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/>
                  <a:t> Morning scenario 10 am </a:t>
                </a:r>
                <a:r>
                  <a:rPr lang="mr-IN" dirty="0"/>
                  <a:t>–</a:t>
                </a:r>
                <a:r>
                  <a:rPr lang="en-US" dirty="0"/>
                  <a:t> 11 am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/>
                  <a:t> </a:t>
                </a:r>
                <a:r>
                  <a:rPr lang="en-US" dirty="0"/>
                  <a:t>Evening scenario 5 pm </a:t>
                </a:r>
                <a:r>
                  <a:rPr lang="mr-IN" dirty="0"/>
                  <a:t>–</a:t>
                </a:r>
                <a:r>
                  <a:rPr lang="en-US" dirty="0"/>
                  <a:t> 6 pm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/>
                  <a:t> </a:t>
                </a:r>
                <a:r>
                  <a:rPr lang="en-US" dirty="0"/>
                  <a:t>Inner city average street length: 80 meters   Speed: 50 </a:t>
                </a:r>
                <a:r>
                  <a:rPr lang="en-US" dirty="0" err="1"/>
                  <a:t>kmph</a:t>
                </a:r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 smtClean="0"/>
                  <a:t> Highway </a:t>
                </a:r>
                <a:r>
                  <a:rPr lang="en-US" dirty="0"/>
                  <a:t>average street length: 600 meters   Speed: 110 </a:t>
                </a:r>
                <a:r>
                  <a:rPr lang="en-US" dirty="0" err="1"/>
                  <a:t>kmph</a:t>
                </a:r>
                <a:endParaRPr lang="en-US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</m:oMath>
                </a14:m>
                <a:r>
                  <a:rPr lang="en-US" dirty="0"/>
                  <a:t>=3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 smtClean="0"/>
                  <a:t>Inner </a:t>
                </a:r>
                <a:r>
                  <a:rPr lang="en-US" dirty="0"/>
                  <a:t>city: number of streets=3, distance =240 meters, time =22 seconds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dirty="0"/>
                  <a:t>Highway: number of streets=3, distance=1800 meters, time=60 seconds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710" y="1245760"/>
                <a:ext cx="11190069" cy="5433819"/>
              </a:xfrm>
              <a:blipFill rotWithShape="0">
                <a:blip r:embed="rId2"/>
                <a:stretch>
                  <a:fillRect l="-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2581" y="86345"/>
            <a:ext cx="10515600" cy="1325563"/>
          </a:xfrm>
        </p:spPr>
        <p:txBody>
          <a:bodyPr>
            <a:noAutofit/>
          </a:bodyPr>
          <a:lstStyle/>
          <a:p>
            <a:r>
              <a:rPr lang="en-US" b="1" dirty="0" smtClean="0"/>
              <a:t>Choice of parameters </a:t>
            </a:r>
            <a:r>
              <a:rPr lang="en-US" b="1" smtClean="0"/>
              <a:t>(cont</a:t>
            </a:r>
            <a:r>
              <a:rPr lang="en-US" b="1"/>
              <a:t>.</a:t>
            </a:r>
            <a:r>
              <a:rPr lang="en-US" b="1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21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729" y="2472010"/>
            <a:ext cx="2277291" cy="1325563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Results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246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28" y="320520"/>
            <a:ext cx="11474605" cy="1325563"/>
          </a:xfrm>
        </p:spPr>
        <p:txBody>
          <a:bodyPr/>
          <a:lstStyle/>
          <a:p>
            <a:r>
              <a:rPr lang="en-US" b="1" dirty="0" smtClean="0"/>
              <a:t>Different Applications tied to Location Based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Dynamic Congestion Map of a city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Emissions and air pollution modeling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Homeland Security Evacuation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Validating transportation data from other </a:t>
            </a:r>
            <a:r>
              <a:rPr lang="en-US" dirty="0" smtClean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0485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87" y="15748"/>
            <a:ext cx="10515600" cy="1325563"/>
          </a:xfrm>
        </p:spPr>
        <p:txBody>
          <a:bodyPr/>
          <a:lstStyle/>
          <a:p>
            <a:r>
              <a:rPr lang="en-US" b="1" dirty="0" smtClean="0"/>
              <a:t>Custom toy map results 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923" y="1005547"/>
            <a:ext cx="6690298" cy="5017724"/>
          </a:xfrm>
        </p:spPr>
      </p:pic>
      <p:sp>
        <p:nvSpPr>
          <p:cNvPr id="8" name="TextBox 7"/>
          <p:cNvSpPr txBox="1"/>
          <p:nvPr/>
        </p:nvSpPr>
        <p:spPr>
          <a:xfrm>
            <a:off x="8106027" y="4967422"/>
            <a:ext cx="630195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806775" y="5336754"/>
            <a:ext cx="3583458" cy="87870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31087" y="5961538"/>
            <a:ext cx="3175688" cy="507831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Minimum value: 475 meters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93084" y="5547947"/>
            <a:ext cx="416339" cy="246221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en-US" sz="1300" dirty="0" smtClean="0"/>
              <a:t>1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89749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419" y="164404"/>
            <a:ext cx="10515600" cy="1325563"/>
          </a:xfrm>
        </p:spPr>
        <p:txBody>
          <a:bodyPr/>
          <a:lstStyle/>
          <a:p>
            <a:r>
              <a:rPr lang="en-US" b="1" dirty="0" smtClean="0"/>
              <a:t>Luxembourg city results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84" y="1757605"/>
            <a:ext cx="5747704" cy="3918565"/>
          </a:xfrm>
        </p:spPr>
      </p:pic>
    </p:spTree>
    <p:extLst>
      <p:ext uri="{BB962C8B-B14F-4D97-AF65-F5344CB8AC3E}">
        <p14:creationId xmlns:p14="http://schemas.microsoft.com/office/powerpoint/2010/main" val="1950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66" y="252514"/>
            <a:ext cx="9999574" cy="37817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Length of Region of Interest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20" y="868636"/>
            <a:ext cx="3785615" cy="2580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071" y="871668"/>
            <a:ext cx="3781167" cy="2577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557" y="868635"/>
            <a:ext cx="3785615" cy="2580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7" y="3701469"/>
            <a:ext cx="3785615" cy="2646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34" y="3732703"/>
            <a:ext cx="3779975" cy="2642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45" y="3732703"/>
            <a:ext cx="3785615" cy="25840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5686" y="6319714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Inner </a:t>
            </a:r>
            <a:r>
              <a:rPr lang="en-US" smtClean="0"/>
              <a:t>City Morning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21856" y="6319714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Inner City Evening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81492" y="6319714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Highway Morning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5481" y="2669060"/>
            <a:ext cx="568412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5861" y="2669060"/>
            <a:ext cx="540066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51346" y="2669060"/>
            <a:ext cx="540067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51347" y="5089306"/>
            <a:ext cx="500692" cy="84193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22379" y="3902662"/>
            <a:ext cx="574763" cy="20628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838" y="5434714"/>
            <a:ext cx="364525" cy="51572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336" y="127908"/>
            <a:ext cx="7502913" cy="526973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Uploader results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5" y="718139"/>
            <a:ext cx="3782272" cy="25786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5" y="3629796"/>
            <a:ext cx="3779975" cy="2642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63" y="3629796"/>
            <a:ext cx="3779975" cy="2642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543" y="718311"/>
            <a:ext cx="3880817" cy="2578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051" y="3629796"/>
            <a:ext cx="3779974" cy="2642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754" y="718139"/>
            <a:ext cx="3782271" cy="25786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5686" y="6319714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Inner </a:t>
            </a:r>
            <a:r>
              <a:rPr lang="en-US" smtClean="0"/>
              <a:t>City Morning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21856" y="6319714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Inner City Evening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62047" y="6319714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Highway Morning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6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731" y="177118"/>
            <a:ext cx="5035378" cy="51207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</a:t>
            </a:r>
            <a:r>
              <a:rPr lang="en-US" b="1" dirty="0" smtClean="0"/>
              <a:t>umber of Streets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4" y="889687"/>
            <a:ext cx="3782270" cy="2578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94" y="889687"/>
            <a:ext cx="3782271" cy="2578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41" y="889687"/>
            <a:ext cx="3782271" cy="2578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1" y="3641286"/>
            <a:ext cx="3688418" cy="25786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94" y="3641286"/>
            <a:ext cx="3688419" cy="25786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065" y="3641286"/>
            <a:ext cx="3688418" cy="25786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93967" y="6224332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Inner </a:t>
            </a:r>
            <a:r>
              <a:rPr lang="en-US" smtClean="0"/>
              <a:t>City Morning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43069" y="6224332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Inner City Evening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78414" y="6219894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Highway Morning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7264" y="2693773"/>
            <a:ext cx="501989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89673" y="2693773"/>
            <a:ext cx="579042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58236" y="2693773"/>
            <a:ext cx="481030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7264" y="5449330"/>
            <a:ext cx="526703" cy="3693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43643" y="4621420"/>
            <a:ext cx="686857" cy="11972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5880" y="3774643"/>
            <a:ext cx="670456" cy="2062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44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761" y="100359"/>
            <a:ext cx="8675649" cy="791737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Uploader Results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1" y="3719192"/>
            <a:ext cx="3688417" cy="25786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7" y="892096"/>
            <a:ext cx="3782271" cy="2578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218" y="3719192"/>
            <a:ext cx="3688418" cy="2578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65" y="892096"/>
            <a:ext cx="3782271" cy="2578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113" y="909542"/>
            <a:ext cx="3782271" cy="25786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47" y="3719192"/>
            <a:ext cx="3688418" cy="25786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8677" y="6287587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Inner </a:t>
            </a:r>
            <a:r>
              <a:rPr lang="en-US" smtClean="0"/>
              <a:t>City Morning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21729" y="6297800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Inner City Evening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69360" y="6287587"/>
            <a:ext cx="213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Highway Morning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Developed a novel privacy preserving approach for collecting noise free data from vehicular users.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Used random delays and indirections in data collection process.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Formulated an adversary attack to localize users.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If participating users make uploads following our approach, then adversary’s error increases in localizing users.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Peer to peer protocol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Intelligently choose neighboring node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 traffic information to calculate the distance traveled efficiently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338" y="1371601"/>
            <a:ext cx="3300412" cy="4100511"/>
          </a:xfrm>
        </p:spPr>
        <p:txBody>
          <a:bodyPr>
            <a:normAutofit/>
          </a:bodyPr>
          <a:lstStyle/>
          <a:p>
            <a:r>
              <a:rPr lang="en-US" dirty="0" smtClean="0"/>
              <a:t>Thank you.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735" y="2663482"/>
            <a:ext cx="4685270" cy="1325563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4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2760" cy="1325563"/>
          </a:xfrm>
        </p:spPr>
        <p:txBody>
          <a:bodyPr/>
          <a:lstStyle/>
          <a:p>
            <a:r>
              <a:rPr lang="en-US" b="1" dirty="0" smtClean="0"/>
              <a:t>Location </a:t>
            </a:r>
            <a:r>
              <a:rPr lang="en-US" b="1" dirty="0" smtClean="0"/>
              <a:t>Privacy is a concern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1838" cy="46609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Adversary can come to know personal information about </a:t>
            </a:r>
            <a:r>
              <a:rPr lang="en-US" dirty="0" smtClean="0"/>
              <a:t>users.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If loc</a:t>
            </a:r>
            <a:r>
              <a:rPr lang="en-US" dirty="0" smtClean="0"/>
              <a:t>ation is known-</a:t>
            </a:r>
            <a:endParaRPr lang="en-US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Driving patterns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Frequently visited </a:t>
            </a:r>
            <a:r>
              <a:rPr lang="en-US" dirty="0" smtClean="0"/>
              <a:t>places (Religious beliefs, Political affiliations)</a:t>
            </a:r>
            <a:endParaRPr lang="en-US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Track a </a:t>
            </a:r>
            <a:r>
              <a:rPr lang="en-US" dirty="0" smtClean="0"/>
              <a:t>user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552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274" y="165100"/>
            <a:ext cx="10748963" cy="52069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Example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5274" y="685799"/>
                <a:ext cx="10515600" cy="4351338"/>
              </a:xfrm>
            </p:spPr>
            <p:txBody>
              <a:bodyPr/>
              <a:lstStyle/>
              <a:p>
                <a:pPr>
                  <a:buFont typeface="Wingdings" charset="2"/>
                  <a:buChar char="Ø"/>
                </a:pPr>
                <a:r>
                  <a:rPr lang="en-US" dirty="0" smtClean="0"/>
                  <a:t>Let us assume vehicle is traveling at 40 mph. </a:t>
                </a:r>
              </a:p>
              <a:p>
                <a:pPr>
                  <a:buFont typeface="Wingdings" charset="2"/>
                  <a:buChar char="Ø"/>
                </a:pPr>
                <a:r>
                  <a:rPr lang="en-US" dirty="0"/>
                  <a:t>D</a:t>
                </a:r>
                <a:r>
                  <a:rPr lang="en-US" dirty="0" smtClean="0"/>
                  <a:t>ata is reached to the server after 10 seconds.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𝒔𝒆𝒓𝒗𝒆𝒓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=10</a:t>
                </a:r>
              </a:p>
              <a:p>
                <a:pPr>
                  <a:buFont typeface="Wingdings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r=180 m</a:t>
                </a: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274" y="685799"/>
                <a:ext cx="10515600" cy="4351338"/>
              </a:xfrm>
              <a:blipFill rotWithShape="0">
                <a:blip r:embed="rId2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991564" y="2567708"/>
            <a:ext cx="2801074" cy="2750144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377140" y="3824986"/>
            <a:ext cx="1387997" cy="13956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12827" y="3895017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z1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8278" y="3525742"/>
            <a:ext cx="35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r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2827" y="5377690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533692" y="2634797"/>
            <a:ext cx="2801074" cy="2750144"/>
          </a:xfrm>
          <a:prstGeom prst="ellipse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946953" y="3949501"/>
            <a:ext cx="1387997" cy="13956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67894" y="4030546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z2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9127" y="3619546"/>
            <a:ext cx="35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endParaRPr lang="en-US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83797" y="5414343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C2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359168" y="1995607"/>
            <a:ext cx="2801074" cy="275014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761632" y="3092742"/>
            <a:ext cx="1387997" cy="1395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42003" y="3138680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z3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13166" y="2769405"/>
            <a:ext cx="35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r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42003" y="4621353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C3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980824" y="3054724"/>
            <a:ext cx="2801074" cy="27501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336751" y="4054273"/>
            <a:ext cx="1387997" cy="139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16394" y="4036442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z4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7557" y="3695421"/>
            <a:ext cx="35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16394" y="5519115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784902" y="3447702"/>
            <a:ext cx="2801074" cy="2750144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126540" y="4621387"/>
            <a:ext cx="1387997" cy="1395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06190" y="4603556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z5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77353" y="4234281"/>
            <a:ext cx="358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73276" y="6227601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C5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491463" y="2935614"/>
            <a:ext cx="2801074" cy="275014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860179" y="4220916"/>
            <a:ext cx="1387997" cy="139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97023" y="4203085"/>
            <a:ext cx="56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z6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268186" y="3833810"/>
            <a:ext cx="358815" cy="406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97023" y="5685758"/>
            <a:ext cx="77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C6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85788" y="6537069"/>
            <a:ext cx="6215062" cy="3539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2930" y="6061578"/>
            <a:ext cx="266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</a:t>
            </a:r>
            <a:r>
              <a:rPr lang="en-US" smtClean="0"/>
              <a:t>second scenario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422541" y="1871662"/>
                <a:ext cx="4636109" cy="46730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charset="2"/>
                  <a:buChar char="Ø"/>
                </a:pPr>
                <a:r>
                  <a:rPr lang="en-US" sz="2400" dirty="0" smtClean="0"/>
                  <a:t>In 6 seconds U could have traveled 108 m</a:t>
                </a:r>
              </a:p>
              <a:p>
                <a:pPr marL="342900" indent="-342900">
                  <a:buFont typeface="Wingdings" charset="2"/>
                  <a:buChar char="Ø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𝑫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𝑼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𝟔</m:t>
                        </m:r>
                      </m:sup>
                    </m:sSub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𝟏𝟎𝟖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sz="2400" dirty="0" smtClean="0"/>
                  <a:t>From C6 draw 108 m lines to C1.</a:t>
                </a:r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sz="2400" dirty="0" smtClean="0"/>
                  <a:t>These are potential points </a:t>
                </a:r>
                <a:r>
                  <a:rPr lang="en-US" sz="2400" b="1" dirty="0" smtClean="0">
                    <a:solidFill>
                      <a:srgbClr val="FF0000"/>
                    </a:solidFill>
                  </a:rPr>
                  <a:t>U</a:t>
                </a:r>
                <a:r>
                  <a:rPr lang="en-US" sz="2400" dirty="0" smtClean="0"/>
                  <a:t> could have been in C1.</a:t>
                </a:r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sz="2400" dirty="0" smtClean="0"/>
                  <a:t>As time increases set of potential points would keep decreasing in C1.</a:t>
                </a:r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sz="2400" dirty="0" smtClean="0"/>
                  <a:t>At some time </a:t>
                </a:r>
                <a:r>
                  <a:rPr lang="en-US" sz="3200" b="1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sz="3200" b="1" dirty="0" err="1" smtClean="0">
                    <a:solidFill>
                      <a:srgbClr val="FF0000"/>
                    </a:solidFill>
                  </a:rPr>
                  <a:t>t+m</a:t>
                </a:r>
                <a:r>
                  <a:rPr lang="en-US" sz="3200" b="1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sz="2400" dirty="0" smtClean="0"/>
                  <a:t>set of potential points will be very small. </a:t>
                </a:r>
                <a:r>
                  <a:rPr lang="en-US" sz="2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[Privacy Loss]</a:t>
                </a:r>
                <a:endParaRPr lang="en-US" sz="2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541" y="1871662"/>
                <a:ext cx="4636109" cy="4673011"/>
              </a:xfrm>
              <a:prstGeom prst="rect">
                <a:avLst/>
              </a:prstGeom>
              <a:blipFill rotWithShape="0">
                <a:blip r:embed="rId3"/>
                <a:stretch>
                  <a:fillRect l="-1706" t="-910" r="-3018" b="-18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Challenges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To simulate real vehicular environment </a:t>
            </a:r>
            <a:r>
              <a:rPr lang="en-US" dirty="0" smtClean="0"/>
              <a:t>&amp; make vehicles </a:t>
            </a:r>
            <a:r>
              <a:rPr lang="en-US" dirty="0"/>
              <a:t>communicate with each other. </a:t>
            </a:r>
          </a:p>
          <a:p>
            <a:pPr>
              <a:buFont typeface="Wingdings" charset="2"/>
              <a:buChar char="Ø"/>
            </a:pPr>
            <a:r>
              <a:rPr lang="en-US" dirty="0"/>
              <a:t>K</a:t>
            </a:r>
            <a:r>
              <a:rPr lang="en-US" dirty="0" smtClean="0"/>
              <a:t>eep </a:t>
            </a:r>
            <a:r>
              <a:rPr lang="en-US" dirty="0"/>
              <a:t>track of large number of vehicles </a:t>
            </a:r>
            <a:r>
              <a:rPr lang="en-US" dirty="0" smtClean="0"/>
              <a:t>&amp; messages </a:t>
            </a:r>
            <a:r>
              <a:rPr lang="en-US" dirty="0"/>
              <a:t>which are being transmitted. </a:t>
            </a:r>
          </a:p>
          <a:p>
            <a:pPr>
              <a:buFont typeface="Wingdings" charset="2"/>
              <a:buChar char="Ø"/>
            </a:pPr>
            <a:r>
              <a:rPr lang="en-US" dirty="0"/>
              <a:t>Scaling issues due to broadcast nature of </a:t>
            </a:r>
            <a:r>
              <a:rPr lang="en-US" dirty="0" smtClean="0"/>
              <a:t>protocol</a:t>
            </a:r>
            <a:r>
              <a:rPr lang="en-US" dirty="0"/>
              <a:t>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17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123" y="309958"/>
            <a:ext cx="7979296" cy="1216369"/>
          </a:xfrm>
        </p:spPr>
        <p:txBody>
          <a:bodyPr>
            <a:noAutofit/>
          </a:bodyPr>
          <a:lstStyle/>
          <a:p>
            <a:r>
              <a:rPr lang="en-US" b="1" dirty="0" smtClean="0"/>
              <a:t>Would you still collect the data if privacy is not preserved??</a:t>
            </a:r>
            <a:endParaRPr 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8" y="4667788"/>
            <a:ext cx="1200150" cy="2024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88" y="5741631"/>
            <a:ext cx="275524" cy="55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loud 5"/>
          <p:cNvSpPr/>
          <p:nvPr/>
        </p:nvSpPr>
        <p:spPr>
          <a:xfrm>
            <a:off x="1097199" y="3319948"/>
            <a:ext cx="2279877" cy="1413968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91188" y="4772028"/>
            <a:ext cx="194701" cy="142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57891" y="4652963"/>
            <a:ext cx="194701" cy="142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34274" y="3573414"/>
            <a:ext cx="1196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NO!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10" name="Picture 9" descr="http://1.bp.blogspot.com/-WdsTdP0ezmA/TPhVPaM9JrI/AAAAAAAAACg/hPETFSYBrwE/s1600/Bus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041" y="3643838"/>
            <a:ext cx="3810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450" y="4663013"/>
            <a:ext cx="275524" cy="55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950" y="4663013"/>
            <a:ext cx="275524" cy="55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40336" y="4588518"/>
            <a:ext cx="274109" cy="55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Cloud 13"/>
          <p:cNvSpPr/>
          <p:nvPr/>
        </p:nvSpPr>
        <p:spPr>
          <a:xfrm>
            <a:off x="9268395" y="1960104"/>
            <a:ext cx="2823601" cy="1621288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030399" y="3667123"/>
            <a:ext cx="194701" cy="142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297102" y="3548058"/>
            <a:ext cx="194701" cy="142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999896" y="2490445"/>
            <a:ext cx="1196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NO!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258" y="5543677"/>
            <a:ext cx="1781497" cy="894024"/>
          </a:xfrm>
          <a:prstGeom prst="rect">
            <a:avLst/>
          </a:prstGeom>
          <a:gradFill>
            <a:gsLst>
              <a:gs pos="45000">
                <a:schemeClr val="accent1">
                  <a:lumMod val="45000"/>
                  <a:lumOff val="55000"/>
                  <a:alpha val="66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82998">
                <a:srgbClr val="CAD7EE"/>
              </a:gs>
              <a:gs pos="9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002" y="5771223"/>
            <a:ext cx="1781497" cy="894024"/>
          </a:xfrm>
          <a:prstGeom prst="rect">
            <a:avLst/>
          </a:prstGeom>
          <a:gradFill>
            <a:gsLst>
              <a:gs pos="45000">
                <a:schemeClr val="accent1">
                  <a:lumMod val="45000"/>
                  <a:lumOff val="55000"/>
                  <a:alpha val="66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82998">
                <a:srgbClr val="CAD7EE"/>
              </a:gs>
              <a:gs pos="9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21" y="3928411"/>
            <a:ext cx="1781497" cy="894024"/>
          </a:xfrm>
          <a:prstGeom prst="rect">
            <a:avLst/>
          </a:prstGeom>
          <a:gradFill>
            <a:gsLst>
              <a:gs pos="45000">
                <a:schemeClr val="accent1">
                  <a:lumMod val="45000"/>
                  <a:lumOff val="55000"/>
                  <a:alpha val="66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82998">
                <a:srgbClr val="CAD7EE"/>
              </a:gs>
              <a:gs pos="9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</p:pic>
      <p:sp>
        <p:nvSpPr>
          <p:cNvPr id="22" name="Arc 21"/>
          <p:cNvSpPr/>
          <p:nvPr/>
        </p:nvSpPr>
        <p:spPr>
          <a:xfrm flipH="1">
            <a:off x="6186486" y="5085315"/>
            <a:ext cx="579497" cy="5042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17185752">
            <a:off x="6301311" y="5329142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9135256" flipH="1">
            <a:off x="5281604" y="5694917"/>
            <a:ext cx="579497" cy="5042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5219918">
            <a:off x="5210690" y="5638707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5400000" flipH="1">
            <a:off x="4230389" y="4947832"/>
            <a:ext cx="579497" cy="5042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035818">
            <a:off x="4091487" y="5105301"/>
            <a:ext cx="474236" cy="33464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/>
          <p:cNvSpPr/>
          <p:nvPr/>
        </p:nvSpPr>
        <p:spPr>
          <a:xfrm>
            <a:off x="5959269" y="2183933"/>
            <a:ext cx="2279877" cy="1413968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172771" y="3781411"/>
            <a:ext cx="194701" cy="142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439474" y="3662346"/>
            <a:ext cx="194701" cy="142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615857" y="2582797"/>
            <a:ext cx="1196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NO!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34" name="Picture 33" descr="&lt;strong&gt;Smartphone&lt;/strong&gt; Excitement by erlandh - A spiky hair cartoon looking at a ..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87" y="2485940"/>
            <a:ext cx="636270" cy="1524000"/>
          </a:xfrm>
          <a:prstGeom prst="rect">
            <a:avLst/>
          </a:prstGeom>
        </p:spPr>
      </p:pic>
      <p:sp>
        <p:nvSpPr>
          <p:cNvPr id="35" name="Cloud 34"/>
          <p:cNvSpPr/>
          <p:nvPr/>
        </p:nvSpPr>
        <p:spPr>
          <a:xfrm>
            <a:off x="2173070" y="1583866"/>
            <a:ext cx="1797884" cy="1189075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851156" y="2361221"/>
            <a:ext cx="194701" cy="142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74725" y="2558856"/>
            <a:ext cx="194701" cy="142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508603" y="1839075"/>
            <a:ext cx="1196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NO!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4" grpId="0" animBg="1"/>
      <p:bldP spid="15" grpId="0" animBg="1"/>
      <p:bldP spid="16" grpId="0" animBg="1"/>
      <p:bldP spid="17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/>
      <p:bldP spid="35" grpId="0" animBg="1"/>
      <p:bldP spid="36" grpId="0" animBg="1"/>
      <p:bldP spid="37" grpId="0" animBg="1"/>
      <p:bldP spid="3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782706" y="2460566"/>
            <a:ext cx="3922788" cy="1866121"/>
          </a:xfrm>
          <a:prstGeom prst="cloud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     Different      Applications </a:t>
            </a:r>
            <a:r>
              <a:rPr lang="en-US" sz="2400" b="1" dirty="0" smtClean="0">
                <a:solidFill>
                  <a:srgbClr val="000000"/>
                </a:solidFill>
              </a:rPr>
              <a:t>tied to </a:t>
            </a:r>
            <a:r>
              <a:rPr lang="en-US" sz="2400" b="1" dirty="0" smtClean="0">
                <a:solidFill>
                  <a:srgbClr val="000000"/>
                </a:solidFill>
              </a:rPr>
              <a:t>Location Based </a:t>
            </a:r>
            <a:r>
              <a:rPr lang="en-US" sz="2400" b="1" dirty="0" smtClean="0">
                <a:solidFill>
                  <a:srgbClr val="000000"/>
                </a:solidFill>
              </a:rPr>
              <a:t>Data</a:t>
            </a:r>
            <a:endParaRPr lang="en-US" sz="2400" b="1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800474" y="1986491"/>
            <a:ext cx="742947" cy="630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57433" y="1343016"/>
            <a:ext cx="218598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Dynamic Congestion map of a city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53051" y="1401797"/>
            <a:ext cx="2152648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Route Planning</a:t>
            </a:r>
            <a:endParaRPr lang="en-US" sz="2200" dirty="0"/>
          </a:p>
        </p:txBody>
      </p:sp>
      <p:cxnSp>
        <p:nvCxnSpPr>
          <p:cNvPr id="13" name="Straight Arrow Connector 12"/>
          <p:cNvCxnSpPr>
            <a:stCxn id="4" idx="3"/>
          </p:cNvCxnSpPr>
          <p:nvPr/>
        </p:nvCxnSpPr>
        <p:spPr>
          <a:xfrm flipV="1">
            <a:off x="5744100" y="1899833"/>
            <a:ext cx="138868" cy="66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86766" y="1809060"/>
            <a:ext cx="2200275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Travel Demand Modeling</a:t>
            </a:r>
            <a:endParaRPr lang="en-US" sz="22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505699" y="2415963"/>
            <a:ext cx="881067" cy="429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01094" y="3929071"/>
            <a:ext cx="2671756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Emissions and air pollution modeling</a:t>
            </a:r>
            <a:endParaRPr lang="en-US" sz="22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329488" y="3727459"/>
            <a:ext cx="1371606" cy="41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29375" y="5186371"/>
            <a:ext cx="2643188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Homeland Security Evacuation</a:t>
            </a:r>
            <a:endParaRPr lang="en-US" sz="2200" dirty="0"/>
          </a:p>
        </p:txBody>
      </p:sp>
      <p:sp>
        <p:nvSpPr>
          <p:cNvPr id="23" name="TextBox 22"/>
          <p:cNvSpPr txBox="1"/>
          <p:nvPr/>
        </p:nvSpPr>
        <p:spPr>
          <a:xfrm>
            <a:off x="3402808" y="5186371"/>
            <a:ext cx="2452685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City Infrastructure Modeling</a:t>
            </a:r>
            <a:endParaRPr lang="en-US" sz="22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743700" y="4100521"/>
            <a:ext cx="585788" cy="108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786313" y="4233691"/>
            <a:ext cx="642937" cy="952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42975" y="4386865"/>
            <a:ext cx="2305046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Climatic change impact studies</a:t>
            </a:r>
            <a:endParaRPr lang="en-US" sz="2200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248021" y="3929071"/>
            <a:ext cx="881067" cy="45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0008" y="2958018"/>
            <a:ext cx="3145632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Validating transportation data from other sources</a:t>
            </a:r>
            <a:endParaRPr lang="en-US" sz="2200" dirty="0"/>
          </a:p>
        </p:txBody>
      </p:sp>
      <p:cxnSp>
        <p:nvCxnSpPr>
          <p:cNvPr id="35" name="Straight Arrow Connector 34"/>
          <p:cNvCxnSpPr>
            <a:stCxn id="4" idx="2"/>
            <a:endCxn id="33" idx="3"/>
          </p:cNvCxnSpPr>
          <p:nvPr/>
        </p:nvCxnSpPr>
        <p:spPr>
          <a:xfrm flipH="1" flipV="1">
            <a:off x="3245640" y="3342739"/>
            <a:ext cx="549234" cy="5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07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6" grpId="0" animBg="1"/>
      <p:bldP spid="19" grpId="0" animBg="1"/>
      <p:bldP spid="22" grpId="0" animBg="1"/>
      <p:bldP spid="23" grpId="0" animBg="1"/>
      <p:bldP spid="30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Our Contributions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Introduce Random Delays </a:t>
            </a:r>
            <a:r>
              <a:rPr lang="en-US" dirty="0" smtClean="0"/>
              <a:t>&amp; Indirections </a:t>
            </a:r>
            <a:r>
              <a:rPr lang="en-US" dirty="0"/>
              <a:t>in </a:t>
            </a:r>
            <a:r>
              <a:rPr lang="en-US" dirty="0" smtClean="0"/>
              <a:t>data </a:t>
            </a:r>
            <a:r>
              <a:rPr lang="en-US" dirty="0"/>
              <a:t>collection </a:t>
            </a:r>
            <a:r>
              <a:rPr lang="en-US" dirty="0" smtClean="0"/>
              <a:t>process to preserve privacy of vehicular users. 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Formulate adversary attack to localize users based on multiple uploads made by the same uploader. 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Develop proactive approach to prevent the adversary from localizing participating users. 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 smtClean="0"/>
              <a:t>Run simulations on a custom toy map and a real world traffic scenario to evaluate our approaches.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172" y="119742"/>
            <a:ext cx="10515600" cy="1325563"/>
          </a:xfrm>
        </p:spPr>
        <p:txBody>
          <a:bodyPr/>
          <a:lstStyle/>
          <a:p>
            <a:r>
              <a:rPr lang="en-US" b="1" dirty="0" smtClean="0"/>
              <a:t>Algorithm for Custom Toy Map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32" y="1212170"/>
            <a:ext cx="8072684" cy="5251981"/>
          </a:xfrm>
        </p:spPr>
      </p:pic>
      <p:sp>
        <p:nvSpPr>
          <p:cNvPr id="6" name="TextBox 5"/>
          <p:cNvSpPr txBox="1"/>
          <p:nvPr/>
        </p:nvSpPr>
        <p:spPr>
          <a:xfrm>
            <a:off x="1466732" y="4300151"/>
            <a:ext cx="8072684" cy="1272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86382" y="3117773"/>
            <a:ext cx="3833870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Removing points from </a:t>
            </a:r>
            <a:r>
              <a:rPr lang="en-US" smtClean="0"/>
              <a:t>previous circles</a:t>
            </a: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956713" y="3487105"/>
            <a:ext cx="582703" cy="81304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6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202459" cy="1822021"/>
          </a:xfrm>
        </p:spPr>
        <p:txBody>
          <a:bodyPr/>
          <a:lstStyle/>
          <a:p>
            <a:r>
              <a:rPr lang="en-US" dirty="0" smtClean="0"/>
              <a:t>Algorithm (Real world)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931" y="37068"/>
            <a:ext cx="6444316" cy="6820932"/>
          </a:xfrm>
        </p:spPr>
      </p:pic>
      <p:sp>
        <p:nvSpPr>
          <p:cNvPr id="5" name="TextBox 4"/>
          <p:cNvSpPr txBox="1"/>
          <p:nvPr/>
        </p:nvSpPr>
        <p:spPr>
          <a:xfrm>
            <a:off x="4967217" y="3534032"/>
            <a:ext cx="6648134" cy="2014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84605" y="4473146"/>
            <a:ext cx="1482612" cy="247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06494" y="4257702"/>
            <a:ext cx="1964725" cy="4308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Graph Pruning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4847422" y="2651639"/>
            <a:ext cx="6588825" cy="716097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53270" y="2820216"/>
            <a:ext cx="2071171" cy="36933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Localized uploader</a:t>
            </a:r>
            <a:endParaRPr lang="en-US"/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 flipV="1">
            <a:off x="3524441" y="3009687"/>
            <a:ext cx="1322981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05051" y="5409282"/>
            <a:ext cx="7149947" cy="958467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53270" y="5703849"/>
            <a:ext cx="2071171" cy="369332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Localized uploader</a:t>
            </a:r>
            <a:endParaRPr lang="en-US"/>
          </a:p>
        </p:txBody>
      </p:sp>
      <p:cxnSp>
        <p:nvCxnSpPr>
          <p:cNvPr id="18" name="Straight Arrow Connector 17"/>
          <p:cNvCxnSpPr>
            <a:stCxn id="13" idx="1"/>
            <a:endCxn id="14" idx="3"/>
          </p:cNvCxnSpPr>
          <p:nvPr/>
        </p:nvCxnSpPr>
        <p:spPr>
          <a:xfrm flipH="1" flipV="1">
            <a:off x="3524441" y="5888515"/>
            <a:ext cx="1080610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69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10" grpId="0" animBg="1"/>
      <p:bldP spid="13" grpId="0" animBg="1"/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363" y="179774"/>
            <a:ext cx="4657326" cy="1325563"/>
          </a:xfrm>
        </p:spPr>
        <p:txBody>
          <a:bodyPr/>
          <a:lstStyle/>
          <a:p>
            <a:r>
              <a:rPr lang="en-US" smtClean="0"/>
              <a:t>Uploader Algorithm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1799"/>
            <a:ext cx="5723912" cy="381594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943" y="1185157"/>
            <a:ext cx="6195114" cy="5203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0943" y="1816444"/>
            <a:ext cx="6195114" cy="3150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003589" y="1745494"/>
            <a:ext cx="1887354" cy="1220128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25478" y="1505337"/>
            <a:ext cx="1964725" cy="4308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Graph Pruning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5078626"/>
            <a:ext cx="5723912" cy="928300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15657" y="4967417"/>
            <a:ext cx="6195114" cy="979872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82970" y="3777445"/>
            <a:ext cx="1989438" cy="369332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Not safe </a:t>
            </a:r>
            <a:r>
              <a:rPr lang="en-US" smtClean="0"/>
              <a:t>to upload</a:t>
            </a:r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712612" y="4146777"/>
            <a:ext cx="1764153" cy="93575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56861" y="4196236"/>
            <a:ext cx="1921188" cy="78879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33003" y="2798284"/>
            <a:ext cx="3899970" cy="991518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533003" y="3945494"/>
            <a:ext cx="2710149" cy="615489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68410" y="5899708"/>
            <a:ext cx="1972020" cy="257861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179586" y="4029723"/>
            <a:ext cx="1729648" cy="36933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Safe to upload</a:t>
            </a:r>
            <a:endParaRPr lang="en-US"/>
          </a:p>
        </p:txBody>
      </p:sp>
      <p:cxnSp>
        <p:nvCxnSpPr>
          <p:cNvPr id="27" name="Straight Arrow Connector 26"/>
          <p:cNvCxnSpPr>
            <a:stCxn id="22" idx="3"/>
            <a:endCxn id="25" idx="0"/>
          </p:cNvCxnSpPr>
          <p:nvPr/>
        </p:nvCxnSpPr>
        <p:spPr>
          <a:xfrm>
            <a:off x="10432973" y="3294043"/>
            <a:ext cx="611437" cy="735680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3"/>
          </p:cNvCxnSpPr>
          <p:nvPr/>
        </p:nvCxnSpPr>
        <p:spPr>
          <a:xfrm flipV="1">
            <a:off x="9243152" y="4253238"/>
            <a:ext cx="936434" cy="1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5" idx="2"/>
          </p:cNvCxnSpPr>
          <p:nvPr/>
        </p:nvCxnSpPr>
        <p:spPr>
          <a:xfrm flipV="1">
            <a:off x="8240430" y="4399055"/>
            <a:ext cx="2803980" cy="1629583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6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4034" y="2558732"/>
            <a:ext cx="8239126" cy="1325563"/>
          </a:xfrm>
        </p:spPr>
        <p:txBody>
          <a:bodyPr/>
          <a:lstStyle/>
          <a:p>
            <a:r>
              <a:rPr lang="en-US" b="1" dirty="0" smtClean="0"/>
              <a:t>How </a:t>
            </a:r>
            <a:r>
              <a:rPr lang="en-US" b="1" dirty="0"/>
              <a:t>T</a:t>
            </a:r>
            <a:r>
              <a:rPr lang="en-US" b="1" dirty="0" smtClean="0"/>
              <a:t>o </a:t>
            </a:r>
            <a:r>
              <a:rPr lang="en-US" b="1"/>
              <a:t>P</a:t>
            </a:r>
            <a:r>
              <a:rPr lang="en-US" b="1" smtClean="0"/>
              <a:t>reserve </a:t>
            </a:r>
            <a:r>
              <a:rPr lang="en-US" b="1" smtClean="0"/>
              <a:t>Location Privacy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54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527311" y="2071974"/>
            <a:ext cx="4651586" cy="2072825"/>
          </a:xfrm>
          <a:prstGeom prst="cloud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>
                <a:solidFill>
                  <a:srgbClr val="000000"/>
                </a:solidFill>
              </a:rPr>
              <a:t>Location Privacy </a:t>
            </a:r>
            <a:r>
              <a:rPr lang="en-US" sz="3200" b="1" dirty="0" smtClean="0">
                <a:solidFill>
                  <a:srgbClr val="000000"/>
                </a:solidFill>
              </a:rPr>
              <a:t>Preserving Techniques</a:t>
            </a:r>
            <a:endParaRPr lang="en-US" sz="3200" b="1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5919" y="562904"/>
            <a:ext cx="235381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of pseudonym IDs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1762" y="604179"/>
            <a:ext cx="218598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Group Pseudonym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009509" y="1021850"/>
            <a:ext cx="1010819" cy="113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9337" y="1821373"/>
            <a:ext cx="2305046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Adding noise to </a:t>
            </a:r>
            <a:r>
              <a:rPr lang="en-US" sz="2200" smtClean="0"/>
              <a:t>data samples</a:t>
            </a:r>
            <a:endParaRPr lang="en-US" sz="2200" dirty="0"/>
          </a:p>
        </p:txBody>
      </p:sp>
      <p:cxnSp>
        <p:nvCxnSpPr>
          <p:cNvPr id="13" name="Straight Arrow Connector 12"/>
          <p:cNvCxnSpPr>
            <a:endCxn id="12" idx="3"/>
          </p:cNvCxnSpPr>
          <p:nvPr/>
        </p:nvCxnSpPr>
        <p:spPr>
          <a:xfrm flipH="1" flipV="1">
            <a:off x="2764383" y="2206094"/>
            <a:ext cx="1135964" cy="38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8006" y="3315832"/>
            <a:ext cx="3104752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/>
              <a:t>Compromise on accuracy because of privacy</a:t>
            </a:r>
            <a:endParaRPr lang="en-US" sz="2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54" y="4810291"/>
            <a:ext cx="3271896" cy="1954960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2" idx="2"/>
          </p:cNvCxnSpPr>
          <p:nvPr/>
        </p:nvCxnSpPr>
        <p:spPr>
          <a:xfrm>
            <a:off x="1611860" y="2590814"/>
            <a:ext cx="5825" cy="72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836538" y="4069203"/>
            <a:ext cx="927845" cy="708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138985" y="5104263"/>
            <a:ext cx="1575890" cy="12004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2514" y="2932194"/>
            <a:ext cx="2920054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Noise-free data samples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70449" y="4347685"/>
            <a:ext cx="3104752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No decrease in utility</a:t>
            </a:r>
            <a:endParaRPr lang="en-US" sz="22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663136" y="2907708"/>
            <a:ext cx="1007313" cy="17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044113" y="3390846"/>
            <a:ext cx="14287" cy="956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230256" y="1978553"/>
            <a:ext cx="3879967" cy="39392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09732" y="5858168"/>
            <a:ext cx="3879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OUR WORK!!</a:t>
            </a:r>
            <a:endParaRPr lang="en-US" sz="4800" b="1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>
            <a:stCxn id="26" idx="6"/>
          </p:cNvCxnSpPr>
          <p:nvPr/>
        </p:nvCxnSpPr>
        <p:spPr>
          <a:xfrm flipV="1">
            <a:off x="4714875" y="5686425"/>
            <a:ext cx="800100" cy="1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43547" y="5386388"/>
            <a:ext cx="164071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Utility </a:t>
            </a:r>
            <a:r>
              <a:rPr lang="en-US" smtClean="0"/>
              <a:t>privacy trade-off</a:t>
            </a:r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479599" y="1005779"/>
            <a:ext cx="900709" cy="1168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5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  <p:bldP spid="16" grpId="0" animBg="1"/>
      <p:bldP spid="26" grpId="0" animBg="1"/>
      <p:bldP spid="27" grpId="0" animBg="1"/>
      <p:bldP spid="28" grpId="0" animBg="1"/>
      <p:bldP spid="33" grpId="0" animBg="1"/>
      <p:bldP spid="33" grpId="1" animBg="1"/>
      <p:bldP spid="34" grpId="0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278039"/>
            <a:ext cx="10515600" cy="1325563"/>
          </a:xfrm>
        </p:spPr>
        <p:txBody>
          <a:bodyPr/>
          <a:lstStyle/>
          <a:p>
            <a:r>
              <a:rPr lang="en-US" b="1" dirty="0" smtClean="0"/>
              <a:t>                        Focus of our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9" y="2665768"/>
            <a:ext cx="11363093" cy="1014134"/>
          </a:xfrm>
          <a:ln w="222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b="1" dirty="0" smtClean="0">
                <a:solidFill>
                  <a:srgbClr val="FF0000"/>
                </a:solidFill>
              </a:rPr>
              <a:t> Privacy</a:t>
            </a:r>
            <a:r>
              <a:rPr lang="en-US" sz="3200" dirty="0" smtClean="0"/>
              <a:t> </a:t>
            </a:r>
            <a:r>
              <a:rPr lang="en-US" sz="3200" dirty="0"/>
              <a:t>Enabled </a:t>
            </a:r>
            <a:r>
              <a:rPr lang="en-US" sz="3200" b="1" dirty="0" smtClean="0">
                <a:solidFill>
                  <a:srgbClr val="FF0000"/>
                </a:solidFill>
              </a:rPr>
              <a:t>Noise-Free</a:t>
            </a:r>
            <a:r>
              <a:rPr lang="en-US" sz="3200" dirty="0" smtClean="0"/>
              <a:t> </a:t>
            </a:r>
            <a:r>
              <a:rPr lang="en-US" sz="3200" dirty="0"/>
              <a:t>data </a:t>
            </a:r>
            <a:r>
              <a:rPr lang="en-US" sz="3200" dirty="0" smtClean="0"/>
              <a:t>collection </a:t>
            </a:r>
            <a:r>
              <a:rPr lang="en-US" sz="3200" dirty="0"/>
              <a:t>in </a:t>
            </a:r>
            <a:r>
              <a:rPr lang="en-US" sz="3200" b="1" dirty="0" smtClean="0">
                <a:solidFill>
                  <a:srgbClr val="FF0000"/>
                </a:solidFill>
              </a:rPr>
              <a:t>Vehicular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rgbClr val="FF0000"/>
                </a:solidFill>
              </a:rPr>
              <a:t>Networks</a:t>
            </a:r>
            <a:endParaRPr lang="en-US" sz="3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44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4729</TotalTime>
  <Words>2543</Words>
  <Application>Microsoft Macintosh PowerPoint</Application>
  <PresentationFormat>Widescreen</PresentationFormat>
  <Paragraphs>501</Paragraphs>
  <Slides>67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Privacy Enabled Noise-Free Data Collection In Vehicular Networks</vt:lpstr>
      <vt:lpstr>Ease of Collecting Location Based Data</vt:lpstr>
      <vt:lpstr>PowerPoint Presentation</vt:lpstr>
      <vt:lpstr>Need for Collecting Location Based Data</vt:lpstr>
      <vt:lpstr>Different Applications tied to Location Based Data</vt:lpstr>
      <vt:lpstr>Location Privacy is a concern</vt:lpstr>
      <vt:lpstr>How To Preserve Location Privacy?</vt:lpstr>
      <vt:lpstr>PowerPoint Presentation</vt:lpstr>
      <vt:lpstr>                        Focus of our work</vt:lpstr>
      <vt:lpstr>Outline</vt:lpstr>
      <vt:lpstr>Adversary Model</vt:lpstr>
      <vt:lpstr>Methodology</vt:lpstr>
      <vt:lpstr>Basic Approach</vt:lpstr>
      <vt:lpstr>Introducing Indirections</vt:lpstr>
      <vt:lpstr>Indirections Example</vt:lpstr>
      <vt:lpstr>Effect on Location Privacy</vt:lpstr>
      <vt:lpstr>PowerPoint Presentation</vt:lpstr>
      <vt:lpstr>Effect on Location Privacy</vt:lpstr>
      <vt:lpstr>Can we do better ?</vt:lpstr>
      <vt:lpstr>Also Introduce Random Delays</vt:lpstr>
      <vt:lpstr>Random Delays + Indirections</vt:lpstr>
      <vt:lpstr>Effect on Location Privacy</vt:lpstr>
      <vt:lpstr>Adversary Approach</vt:lpstr>
      <vt:lpstr>Can adversary still accurately localize Data Uploader?</vt:lpstr>
      <vt:lpstr>PowerPoint Presentation</vt:lpstr>
      <vt:lpstr>PowerPoint Presentation</vt:lpstr>
      <vt:lpstr>Scenario after first upload</vt:lpstr>
      <vt:lpstr>After multiple uploads by same U</vt:lpstr>
      <vt:lpstr>PowerPoint Presentation</vt:lpstr>
      <vt:lpstr>Uploader Localization</vt:lpstr>
      <vt:lpstr>PowerPoint Presentation</vt:lpstr>
      <vt:lpstr>PowerPoint Presentation</vt:lpstr>
      <vt:lpstr>Real World City</vt:lpstr>
      <vt:lpstr>Graph Pruning</vt:lpstr>
      <vt:lpstr>Defender Approach</vt:lpstr>
      <vt:lpstr>Uploader Strategy</vt:lpstr>
      <vt:lpstr>Uploader Algorithm</vt:lpstr>
      <vt:lpstr>Application</vt:lpstr>
      <vt:lpstr>Evaluation</vt:lpstr>
      <vt:lpstr>Goal of Evaluation</vt:lpstr>
      <vt:lpstr>Simulations</vt:lpstr>
      <vt:lpstr>Suite of Simulators Used</vt:lpstr>
      <vt:lpstr>Simulation Setup</vt:lpstr>
      <vt:lpstr>Privacy Metrics</vt:lpstr>
      <vt:lpstr>User Defined Privacy Level (∈)</vt:lpstr>
      <vt:lpstr>Maps Used</vt:lpstr>
      <vt:lpstr>Choice of parameters </vt:lpstr>
      <vt:lpstr>Choice of parameters (cont.)</vt:lpstr>
      <vt:lpstr>Results</vt:lpstr>
      <vt:lpstr>Custom toy map results </vt:lpstr>
      <vt:lpstr>Luxembourg city results</vt:lpstr>
      <vt:lpstr>Length of Region of Interest</vt:lpstr>
      <vt:lpstr>Uploader results</vt:lpstr>
      <vt:lpstr>Number of Streets</vt:lpstr>
      <vt:lpstr>Uploader Results</vt:lpstr>
      <vt:lpstr>Conclusion</vt:lpstr>
      <vt:lpstr>Future Work</vt:lpstr>
      <vt:lpstr>Thank you.  Questions?</vt:lpstr>
      <vt:lpstr>Appendix</vt:lpstr>
      <vt:lpstr>Example </vt:lpstr>
      <vt:lpstr>Challenges</vt:lpstr>
      <vt:lpstr>Would you still collect the data if privacy is not preserved??</vt:lpstr>
      <vt:lpstr>PowerPoint Presentation</vt:lpstr>
      <vt:lpstr>Our Contributions</vt:lpstr>
      <vt:lpstr>Algorithm for Custom Toy Map</vt:lpstr>
      <vt:lpstr>Algorithm (Real world)</vt:lpstr>
      <vt:lpstr>Uploader Algorithm 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 Enabled Noise Free Data Collection in Vehicle Networks</dc:title>
  <dc:creator>anuj dimri</dc:creator>
  <cp:lastModifiedBy>anuj dimri</cp:lastModifiedBy>
  <cp:revision>223</cp:revision>
  <dcterms:created xsi:type="dcterms:W3CDTF">2017-12-14T18:41:42Z</dcterms:created>
  <dcterms:modified xsi:type="dcterms:W3CDTF">2018-05-10T00:11:40Z</dcterms:modified>
</cp:coreProperties>
</file>